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63" r:id="rId5"/>
  </p:sldMasterIdLst>
  <p:notesMasterIdLst>
    <p:notesMasterId r:id="rId52"/>
  </p:notesMasterIdLst>
  <p:sldIdLst>
    <p:sldId id="379" r:id="rId6"/>
    <p:sldId id="316" r:id="rId7"/>
    <p:sldId id="294" r:id="rId8"/>
    <p:sldId id="407" r:id="rId9"/>
    <p:sldId id="380" r:id="rId10"/>
    <p:sldId id="381" r:id="rId11"/>
    <p:sldId id="414" r:id="rId12"/>
    <p:sldId id="317" r:id="rId13"/>
    <p:sldId id="385" r:id="rId14"/>
    <p:sldId id="429" r:id="rId15"/>
    <p:sldId id="386" r:id="rId16"/>
    <p:sldId id="421" r:id="rId17"/>
    <p:sldId id="423" r:id="rId18"/>
    <p:sldId id="424" r:id="rId19"/>
    <p:sldId id="427" r:id="rId20"/>
    <p:sldId id="426" r:id="rId21"/>
    <p:sldId id="388" r:id="rId22"/>
    <p:sldId id="318" r:id="rId23"/>
    <p:sldId id="389" r:id="rId24"/>
    <p:sldId id="319" r:id="rId25"/>
    <p:sldId id="404" r:id="rId26"/>
    <p:sldId id="406" r:id="rId27"/>
    <p:sldId id="408" r:id="rId28"/>
    <p:sldId id="409" r:id="rId29"/>
    <p:sldId id="401" r:id="rId30"/>
    <p:sldId id="403" r:id="rId31"/>
    <p:sldId id="405" r:id="rId32"/>
    <p:sldId id="428" r:id="rId33"/>
    <p:sldId id="410" r:id="rId34"/>
    <p:sldId id="411" r:id="rId35"/>
    <p:sldId id="417" r:id="rId36"/>
    <p:sldId id="418" r:id="rId37"/>
    <p:sldId id="412" r:id="rId38"/>
    <p:sldId id="419" r:id="rId39"/>
    <p:sldId id="415" r:id="rId40"/>
    <p:sldId id="387" r:id="rId41"/>
    <p:sldId id="416" r:id="rId42"/>
    <p:sldId id="336" r:id="rId43"/>
    <p:sldId id="413" r:id="rId44"/>
    <p:sldId id="430" r:id="rId45"/>
    <p:sldId id="432" r:id="rId46"/>
    <p:sldId id="433" r:id="rId47"/>
    <p:sldId id="434" r:id="rId48"/>
    <p:sldId id="346" r:id="rId49"/>
    <p:sldId id="368" r:id="rId50"/>
    <p:sldId id="270" r:id="rId5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3"/>
    </p:embeddedFont>
    <p:embeddedFont>
      <p:font typeface="Lora" pitchFamily="2" charset="0"/>
      <p:regular r:id="rId54"/>
      <p:bold r:id="rId55"/>
      <p:italic r:id="rId56"/>
      <p:boldItalic r:id="rId57"/>
    </p:embeddedFont>
    <p:embeddedFont>
      <p:font typeface="Montserrat" panose="00000500000000000000" pitchFamily="2" charset="0"/>
      <p:regular r:id="rId58"/>
      <p:bold r:id="rId59"/>
      <p:italic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Wingdings 3" panose="05040102010807070707" pitchFamily="18" charset="2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CB"/>
    <a:srgbClr val="494949"/>
    <a:srgbClr val="FFFFFF"/>
    <a:srgbClr val="FAD8D8"/>
    <a:srgbClr val="F6BEBE"/>
    <a:srgbClr val="EA9999"/>
    <a:srgbClr val="F4FAED"/>
    <a:srgbClr val="E2E8DC"/>
    <a:srgbClr val="F0EAF5"/>
    <a:srgbClr val="A2C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37B01-72E4-46AD-87C4-48487FF33CCE}" v="4343" dt="2024-06-19T10:03:05.290"/>
    <p1510:client id="{34280660-F8C6-059C-998C-7A55BFF94D1D}" v="580" dt="2024-06-19T06:58:21.123"/>
    <p1510:client id="{819DF474-374C-98E1-E279-EE2EB0755FB5}" v="31" dt="2024-06-19T09:36:19.536"/>
    <p1510:client id="{B3C84764-FFF8-ACD6-B462-FDF516E0BAE7}" v="2" dt="2024-06-19T09:05:00.832"/>
    <p1510:client id="{CC2AB0F3-19F5-48FF-5CA9-1EEF23B98090}" v="38" dt="2024-06-19T08:15:17.900"/>
    <p1510:client id="{EBD06025-8C37-4BEF-A78F-B60B7C9B8233}" v="3322" dt="2024-06-19T09:54:24.669"/>
  </p1510:revLst>
</p1510:revInfo>
</file>

<file path=ppt/tableStyles.xml><?xml version="1.0" encoding="utf-8"?>
<a:tblStyleLst xmlns:a="http://schemas.openxmlformats.org/drawingml/2006/main" def="{111398CC-31EC-4942-A7E2-ADA29DBD9D4A}">
  <a:tblStyle styleId="{111398CC-31EC-4942-A7E2-ADA29DBD9D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5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304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036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461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575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486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095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480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535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494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780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4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114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568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22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461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421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234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041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779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01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586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940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918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533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878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115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3766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845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860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021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384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577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63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285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ef842a921_0_1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3ef842a921_0_1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51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38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418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281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f842a921_0_10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f842a921_0_10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3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4" name="Google Shape;54;p1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1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56;p1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57" name="Google Shape;57;p1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1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62" name="Google Shape;62;p1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" name="Google Shape;68;p1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" name="Google Shape;70;p1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1" name="Google Shape;71;p1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8" name="Google Shape;78;p1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1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83" name="Google Shape;83;p1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8" name="Google Shape;88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92" name="Google Shape;92;p1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3572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4700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3680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9635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0988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8329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312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062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4227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2962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0040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2448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0137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2566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6410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B50-C5AA-4882-AEA5-16F0B7D2D7CB}" type="datetimeFigureOut">
              <a:rPr lang="vi-VN" smtClean="0"/>
              <a:t>24/06/2024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342E-6DE6-4EE6-845F-A282224ADCE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541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9112875" y="967900"/>
            <a:ext cx="31200" cy="3651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‹#›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3143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1639345" y="3877846"/>
            <a:ext cx="5865310" cy="923609"/>
          </a:xfrm>
          <a:prstGeom prst="rect">
            <a:avLst/>
          </a:prstGeom>
          <a:solidFill>
            <a:srgbClr val="6D1919">
              <a:alpha val="68627"/>
            </a:srgbClr>
          </a:solidFill>
          <a:ln>
            <a:noFill/>
          </a:ln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8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3F6650-843D-1F24-7EB4-A084EAF19C0C}"/>
              </a:ext>
            </a:extLst>
          </p:cNvPr>
          <p:cNvGrpSpPr/>
          <p:nvPr/>
        </p:nvGrpSpPr>
        <p:grpSpPr>
          <a:xfrm>
            <a:off x="380807" y="234950"/>
            <a:ext cx="3797298" cy="1693200"/>
            <a:chOff x="5483450" y="3330225"/>
            <a:chExt cx="3797298" cy="1693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9" name="Google Shape;99;p14"/>
            <p:cNvSpPr txBox="1"/>
            <p:nvPr/>
          </p:nvSpPr>
          <p:spPr>
            <a:xfrm>
              <a:off x="5483450" y="3330225"/>
              <a:ext cx="3797298" cy="1693200"/>
            </a:xfrm>
            <a:prstGeom prst="rect">
              <a:avLst/>
            </a:prstGeom>
            <a:solidFill>
              <a:srgbClr val="780A0A">
                <a:alpha val="6500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6621039" y="3539555"/>
              <a:ext cx="2659709" cy="10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 pitchFamily="2" charset="0"/>
                  <a:ea typeface="Lora"/>
                  <a:cs typeface="Aldhabi" panose="020F0502020204030204" pitchFamily="2" charset="-78"/>
                  <a:sym typeface="Lora"/>
                </a:rPr>
                <a:t>IT2022E</a:t>
              </a:r>
              <a:endParaRPr sz="33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 pitchFamily="2" charset="0"/>
                <a:ea typeface="Lora"/>
                <a:cs typeface="Aldhabi" panose="020F0502020204030204" pitchFamily="2" charset="-78"/>
                <a:sym typeface="Lora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6621039" y="4112675"/>
              <a:ext cx="2659709" cy="33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Applied Statistics 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-93"/>
                  <a:ea typeface="Lora"/>
                  <a:cs typeface="Lora"/>
                  <a:sym typeface="Lora"/>
                </a:rPr>
                <a:t>Experimental Design</a:t>
              </a:r>
              <a:endParaRPr sz="16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-93"/>
                <a:ea typeface="Lora"/>
                <a:cs typeface="Lora"/>
                <a:sym typeface="Lora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B89A035-0CB8-4D37-73D6-2C2A684EA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5659234" y="3456742"/>
              <a:ext cx="961805" cy="144306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3B8A72-2219-EC94-DF5C-08E6B05FFA63}"/>
              </a:ext>
            </a:extLst>
          </p:cNvPr>
          <p:cNvGrpSpPr/>
          <p:nvPr/>
        </p:nvGrpSpPr>
        <p:grpSpPr>
          <a:xfrm>
            <a:off x="380806" y="3877845"/>
            <a:ext cx="1137586" cy="923609"/>
            <a:chOff x="6906065" y="1602200"/>
            <a:chExt cx="1482844" cy="695400"/>
          </a:xfrm>
          <a:effectLst>
            <a:outerShdw blurRad="50800" dist="76200" dir="2700000" sx="101000" sy="101000" algn="tl" rotWithShape="0">
              <a:prstClr val="black">
                <a:alpha val="57000"/>
              </a:prstClr>
            </a:outerShdw>
          </a:effectLst>
        </p:grpSpPr>
        <p:sp>
          <p:nvSpPr>
            <p:cNvPr id="7" name="Google Shape;104;p14">
              <a:extLst>
                <a:ext uri="{FF2B5EF4-FFF2-40B4-BE49-F238E27FC236}">
                  <a16:creationId xmlns:a16="http://schemas.microsoft.com/office/drawing/2014/main" id="{B1674747-23BC-7A9A-F704-50018D4C4194}"/>
                </a:ext>
              </a:extLst>
            </p:cNvPr>
            <p:cNvSpPr txBox="1"/>
            <p:nvPr/>
          </p:nvSpPr>
          <p:spPr>
            <a:xfrm>
              <a:off x="6906065" y="1602200"/>
              <a:ext cx="1482844" cy="695400"/>
            </a:xfrm>
            <a:prstGeom prst="rect">
              <a:avLst/>
            </a:prstGeom>
            <a:solidFill>
              <a:srgbClr val="AB2727">
                <a:alpha val="68235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545F2E-8B76-A271-21D9-4126A33A6241}"/>
                </a:ext>
              </a:extLst>
            </p:cNvPr>
            <p:cNvSpPr txBox="1"/>
            <p:nvPr/>
          </p:nvSpPr>
          <p:spPr>
            <a:xfrm>
              <a:off x="6906066" y="1651953"/>
              <a:ext cx="1482843" cy="5971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GROUP</a:t>
              </a:r>
              <a:r>
                <a:rPr lang="en-US" sz="19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 </a:t>
              </a:r>
              <a:r>
                <a:rPr lang="en-US" sz="2200" b="1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ora"/>
                  <a:ea typeface="Lora"/>
                  <a:cs typeface="Lora"/>
                  <a:sym typeface="Lora"/>
                </a:rPr>
                <a:t>10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B0E0BB-FAAE-F3E8-7BD3-EFBF16A77C98}"/>
              </a:ext>
            </a:extLst>
          </p:cNvPr>
          <p:cNvSpPr txBox="1"/>
          <p:nvPr/>
        </p:nvSpPr>
        <p:spPr>
          <a:xfrm>
            <a:off x="1801348" y="4005226"/>
            <a:ext cx="5541303" cy="72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8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8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COVID-19 INFECTION PREDICTION METHODS:</a:t>
            </a: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US" sz="15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/>
                <a:cs typeface="Lora"/>
                <a:sym typeface="Lora"/>
              </a:rPr>
              <a:t>A COMPREHENSIVE ANALYSIS</a:t>
            </a:r>
          </a:p>
        </p:txBody>
      </p:sp>
    </p:spTree>
    <p:extLst>
      <p:ext uri="{BB962C8B-B14F-4D97-AF65-F5344CB8AC3E}">
        <p14:creationId xmlns:p14="http://schemas.microsoft.com/office/powerpoint/2010/main" val="402994066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Collection and Exploration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Scraping Data from Official Sites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5DFCD7AD-E374-DDE6-CCBB-8C37847DD464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86537F3-043A-36EC-C8A8-C7980E64F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20"/>
          <a:stretch/>
        </p:blipFill>
        <p:spPr>
          <a:xfrm>
            <a:off x="1756681" y="890084"/>
            <a:ext cx="5527237" cy="36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7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Collection and Exploration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Unveiling our Dataset: Exploratory Data Analysis (EDA)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5040418-1C79-C031-5DD9-E9199EFD1B5E}"/>
              </a:ext>
            </a:extLst>
          </p:cNvPr>
          <p:cNvGrpSpPr/>
          <p:nvPr/>
        </p:nvGrpSpPr>
        <p:grpSpPr>
          <a:xfrm>
            <a:off x="385002" y="3200410"/>
            <a:ext cx="8441548" cy="576000"/>
            <a:chOff x="993917" y="3485483"/>
            <a:chExt cx="7909183" cy="5295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7907AF-408A-DD8F-CD7E-835198447D74}"/>
                </a:ext>
              </a:extLst>
            </p:cNvPr>
            <p:cNvSpPr/>
            <p:nvPr/>
          </p:nvSpPr>
          <p:spPr>
            <a:xfrm>
              <a:off x="993917" y="3485483"/>
              <a:ext cx="2286000" cy="529592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Cleaning Records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78838E-BB13-389B-59EC-18FF337062B0}"/>
                </a:ext>
              </a:extLst>
            </p:cNvPr>
            <p:cNvSpPr/>
            <p:nvPr/>
          </p:nvSpPr>
          <p:spPr>
            <a:xfrm>
              <a:off x="3431100" y="3487540"/>
              <a:ext cx="5472000" cy="525480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Remove </a:t>
              </a:r>
              <a:r>
                <a:rPr lang="en-US" err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NaNs</a:t>
              </a:r>
              <a:endParaRPr lang="en-US">
                <a:solidFill>
                  <a:srgbClr val="494949"/>
                </a:solidFill>
                <a:latin typeface="Open Sans"/>
                <a:ea typeface="Open Sans"/>
                <a:cs typeface="Open San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E5E490-68CA-3F17-DCDE-5DC49FE63368}"/>
              </a:ext>
            </a:extLst>
          </p:cNvPr>
          <p:cNvGrpSpPr/>
          <p:nvPr/>
        </p:nvGrpSpPr>
        <p:grpSpPr>
          <a:xfrm>
            <a:off x="387746" y="3935361"/>
            <a:ext cx="8436458" cy="576000"/>
            <a:chOff x="998686" y="4036024"/>
            <a:chExt cx="7904414" cy="52959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4ACC92-2569-DC27-E46D-15B2D25DEDBF}"/>
                </a:ext>
              </a:extLst>
            </p:cNvPr>
            <p:cNvSpPr/>
            <p:nvPr/>
          </p:nvSpPr>
          <p:spPr>
            <a:xfrm>
              <a:off x="998686" y="4036024"/>
              <a:ext cx="2276463" cy="529592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Remaining Dates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D03711-3F37-A205-9134-A846676957EC}"/>
                </a:ext>
              </a:extLst>
            </p:cNvPr>
            <p:cNvSpPr/>
            <p:nvPr/>
          </p:nvSpPr>
          <p:spPr>
            <a:xfrm>
              <a:off x="3431100" y="4040140"/>
              <a:ext cx="5472000" cy="52548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581 days: March 18, 2020 – October 19, 2021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D7CF9F8-B328-110D-3E2A-93F9CE9353D6}"/>
              </a:ext>
            </a:extLst>
          </p:cNvPr>
          <p:cNvSpPr/>
          <p:nvPr/>
        </p:nvSpPr>
        <p:spPr>
          <a:xfrm>
            <a:off x="385002" y="1114360"/>
            <a:ext cx="8439202" cy="4572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Dataset Overview</a:t>
            </a:r>
            <a:endParaRPr lang="vi-V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3C9E07-7302-8225-0CB5-8705C6DEB6C7}"/>
              </a:ext>
            </a:extLst>
          </p:cNvPr>
          <p:cNvGrpSpPr/>
          <p:nvPr/>
        </p:nvGrpSpPr>
        <p:grpSpPr>
          <a:xfrm>
            <a:off x="385002" y="1730510"/>
            <a:ext cx="8441548" cy="576000"/>
            <a:chOff x="993917" y="1040766"/>
            <a:chExt cx="7909183" cy="5295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06900E-759D-A9A7-9B09-C745D8C1CE82}"/>
                </a:ext>
              </a:extLst>
            </p:cNvPr>
            <p:cNvSpPr/>
            <p:nvPr/>
          </p:nvSpPr>
          <p:spPr>
            <a:xfrm>
              <a:off x="993917" y="1040766"/>
              <a:ext cx="2286000" cy="529592"/>
            </a:xfrm>
            <a:prstGeom prst="rect">
              <a:avLst/>
            </a:prstGeom>
            <a:solidFill>
              <a:schemeClr val="accent5">
                <a:alpha val="1000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Dates</a:t>
              </a:r>
              <a:endParaRPr lang="en-US">
                <a:latin typeface="Open San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8412BC-649B-4D9C-F0D1-75C187026880}"/>
                </a:ext>
              </a:extLst>
            </p:cNvPr>
            <p:cNvSpPr/>
            <p:nvPr/>
          </p:nvSpPr>
          <p:spPr>
            <a:xfrm>
              <a:off x="3431100" y="1042823"/>
              <a:ext cx="5472000" cy="525480"/>
            </a:xfrm>
            <a:prstGeom prst="rect">
              <a:avLst/>
            </a:prstGeom>
            <a:solidFill>
              <a:schemeClr val="accent5">
                <a:alpha val="1000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1009 days: February 2, 2020 – November 19, 2022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D73DB-EDBA-E0F4-577C-8D5B86E9057F}"/>
              </a:ext>
            </a:extLst>
          </p:cNvPr>
          <p:cNvGrpSpPr/>
          <p:nvPr/>
        </p:nvGrpSpPr>
        <p:grpSpPr>
          <a:xfrm>
            <a:off x="387746" y="2465460"/>
            <a:ext cx="8436458" cy="576000"/>
            <a:chOff x="998686" y="2178047"/>
            <a:chExt cx="7904414" cy="52959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3F3F17-2FAD-B647-0163-1382371970B0}"/>
                </a:ext>
              </a:extLst>
            </p:cNvPr>
            <p:cNvSpPr/>
            <p:nvPr/>
          </p:nvSpPr>
          <p:spPr>
            <a:xfrm>
              <a:off x="998686" y="2178047"/>
              <a:ext cx="2276463" cy="529592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Features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C1452E-8C6A-4A2A-5908-B12FAF1DF7A2}"/>
                </a:ext>
              </a:extLst>
            </p:cNvPr>
            <p:cNvSpPr/>
            <p:nvPr/>
          </p:nvSpPr>
          <p:spPr>
            <a:xfrm>
              <a:off x="3431100" y="2182163"/>
              <a:ext cx="5472000" cy="525480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Numerical, except 'Date'</a:t>
              </a:r>
            </a:p>
          </p:txBody>
        </p:sp>
      </p:grpSp>
      <p:graphicFrame>
        <p:nvGraphicFramePr>
          <p:cNvPr id="14" name="Google Shape;111;p15">
            <a:extLst>
              <a:ext uri="{FF2B5EF4-FFF2-40B4-BE49-F238E27FC236}">
                <a16:creationId xmlns:a16="http://schemas.microsoft.com/office/drawing/2014/main" id="{5F82710F-1A13-D18C-4A37-E9A34D719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572231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Google Shape;115;p15">
            <a:extLst>
              <a:ext uri="{FF2B5EF4-FFF2-40B4-BE49-F238E27FC236}">
                <a16:creationId xmlns:a16="http://schemas.microsoft.com/office/drawing/2014/main" id="{E84B84B6-86DF-5675-FFFB-AD43D95FC512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2164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7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Collection and Exploration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Unveiling our Dataset: Exploratory Data Analysis (EDA)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14" name="Google Shape;111;p15">
            <a:extLst>
              <a:ext uri="{FF2B5EF4-FFF2-40B4-BE49-F238E27FC236}">
                <a16:creationId xmlns:a16="http://schemas.microsoft.com/office/drawing/2014/main" id="{5F82710F-1A13-D18C-4A37-E9A34D719D69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Google Shape;115;p15">
            <a:extLst>
              <a:ext uri="{FF2B5EF4-FFF2-40B4-BE49-F238E27FC236}">
                <a16:creationId xmlns:a16="http://schemas.microsoft.com/office/drawing/2014/main" id="{E84B84B6-86DF-5675-FFFB-AD43D95FC512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A895A-8BD5-CE4F-098E-F430D4A6798D}"/>
              </a:ext>
            </a:extLst>
          </p:cNvPr>
          <p:cNvGrpSpPr/>
          <p:nvPr/>
        </p:nvGrpSpPr>
        <p:grpSpPr>
          <a:xfrm>
            <a:off x="1630884" y="946542"/>
            <a:ext cx="5882231" cy="3648317"/>
            <a:chOff x="1630884" y="946542"/>
            <a:chExt cx="5882231" cy="36483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42171B-8C03-E564-7425-1212DB830C21}"/>
                </a:ext>
              </a:extLst>
            </p:cNvPr>
            <p:cNvSpPr/>
            <p:nvPr/>
          </p:nvSpPr>
          <p:spPr>
            <a:xfrm>
              <a:off x="1630884" y="946542"/>
              <a:ext cx="5882231" cy="3648317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691F41-CB4A-4FF0-D8F1-BE77499F1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1222" y="1017719"/>
              <a:ext cx="5821556" cy="3505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471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7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Collection and Exploration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Unveiling our Dataset: Exploratory Data Analysis (EDA)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14" name="Google Shape;111;p15">
            <a:extLst>
              <a:ext uri="{FF2B5EF4-FFF2-40B4-BE49-F238E27FC236}">
                <a16:creationId xmlns:a16="http://schemas.microsoft.com/office/drawing/2014/main" id="{5F82710F-1A13-D18C-4A37-E9A34D719D69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Google Shape;115;p15">
            <a:extLst>
              <a:ext uri="{FF2B5EF4-FFF2-40B4-BE49-F238E27FC236}">
                <a16:creationId xmlns:a16="http://schemas.microsoft.com/office/drawing/2014/main" id="{E84B84B6-86DF-5675-FFFB-AD43D95FC512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A895A-8BD5-CE4F-098E-F430D4A6798D}"/>
              </a:ext>
            </a:extLst>
          </p:cNvPr>
          <p:cNvGrpSpPr/>
          <p:nvPr/>
        </p:nvGrpSpPr>
        <p:grpSpPr>
          <a:xfrm>
            <a:off x="324550" y="1553969"/>
            <a:ext cx="3607370" cy="2240280"/>
            <a:chOff x="1630884" y="946542"/>
            <a:chExt cx="5882231" cy="36483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42171B-8C03-E564-7425-1212DB830C21}"/>
                </a:ext>
              </a:extLst>
            </p:cNvPr>
            <p:cNvSpPr/>
            <p:nvPr/>
          </p:nvSpPr>
          <p:spPr>
            <a:xfrm>
              <a:off x="1630884" y="946542"/>
              <a:ext cx="5882231" cy="3648317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691F41-CB4A-4FF0-D8F1-BE77499F1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1222" y="1030469"/>
              <a:ext cx="5821556" cy="350512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ABBC7B-4A0B-F1D9-15EC-36D2AE2CFDF9}"/>
              </a:ext>
            </a:extLst>
          </p:cNvPr>
          <p:cNvGrpSpPr/>
          <p:nvPr/>
        </p:nvGrpSpPr>
        <p:grpSpPr>
          <a:xfrm>
            <a:off x="4145280" y="1193820"/>
            <a:ext cx="4808220" cy="3042899"/>
            <a:chOff x="4226016" y="1152464"/>
            <a:chExt cx="4818923" cy="28696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95513C-AC2D-87BF-2112-5A1FB9B66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5481" y="1152465"/>
              <a:ext cx="4739228" cy="283856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BFE348-F109-823B-6199-33A4796DC28E}"/>
                </a:ext>
              </a:extLst>
            </p:cNvPr>
            <p:cNvSpPr/>
            <p:nvPr/>
          </p:nvSpPr>
          <p:spPr>
            <a:xfrm>
              <a:off x="4226016" y="1152464"/>
              <a:ext cx="4818923" cy="2869647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4E11A-16B1-4F33-340E-28F9EAFC4377}"/>
              </a:ext>
            </a:extLst>
          </p:cNvPr>
          <p:cNvSpPr/>
          <p:nvPr/>
        </p:nvSpPr>
        <p:spPr>
          <a:xfrm>
            <a:off x="678180" y="1920240"/>
            <a:ext cx="891540" cy="1829788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4618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7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Collection and Exploration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Unveiling our Dataset: Exploratory Data Analysis (EDA)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14" name="Google Shape;111;p15">
            <a:extLst>
              <a:ext uri="{FF2B5EF4-FFF2-40B4-BE49-F238E27FC236}">
                <a16:creationId xmlns:a16="http://schemas.microsoft.com/office/drawing/2014/main" id="{5F82710F-1A13-D18C-4A37-E9A34D719D69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Google Shape;115;p15">
            <a:extLst>
              <a:ext uri="{FF2B5EF4-FFF2-40B4-BE49-F238E27FC236}">
                <a16:creationId xmlns:a16="http://schemas.microsoft.com/office/drawing/2014/main" id="{E84B84B6-86DF-5675-FFFB-AD43D95FC512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A895A-8BD5-CE4F-098E-F430D4A6798D}"/>
              </a:ext>
            </a:extLst>
          </p:cNvPr>
          <p:cNvGrpSpPr/>
          <p:nvPr/>
        </p:nvGrpSpPr>
        <p:grpSpPr>
          <a:xfrm>
            <a:off x="324550" y="1553969"/>
            <a:ext cx="3607370" cy="2240280"/>
            <a:chOff x="1630884" y="946542"/>
            <a:chExt cx="5882231" cy="36483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42171B-8C03-E564-7425-1212DB830C21}"/>
                </a:ext>
              </a:extLst>
            </p:cNvPr>
            <p:cNvSpPr/>
            <p:nvPr/>
          </p:nvSpPr>
          <p:spPr>
            <a:xfrm>
              <a:off x="1630884" y="946542"/>
              <a:ext cx="5882231" cy="3648317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691F41-CB4A-4FF0-D8F1-BE77499F1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1222" y="1017719"/>
              <a:ext cx="5821556" cy="35051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383D952-B50A-14D8-0976-280DE2A10246}"/>
              </a:ext>
            </a:extLst>
          </p:cNvPr>
          <p:cNvGrpSpPr/>
          <p:nvPr/>
        </p:nvGrpSpPr>
        <p:grpSpPr>
          <a:xfrm>
            <a:off x="4145280" y="1193820"/>
            <a:ext cx="4808220" cy="3042899"/>
            <a:chOff x="4145280" y="1193820"/>
            <a:chExt cx="4808220" cy="3042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BFE348-F109-823B-6199-33A4796DC28E}"/>
                </a:ext>
              </a:extLst>
            </p:cNvPr>
            <p:cNvSpPr/>
            <p:nvPr/>
          </p:nvSpPr>
          <p:spPr>
            <a:xfrm>
              <a:off x="4145280" y="1193820"/>
              <a:ext cx="4808220" cy="3042899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95513C-AC2D-87BF-2112-5A1FB9B66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177851" y="1260067"/>
              <a:ext cx="4728702" cy="2877593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4E11A-16B1-4F33-340E-28F9EAFC4377}"/>
              </a:ext>
            </a:extLst>
          </p:cNvPr>
          <p:cNvSpPr/>
          <p:nvPr/>
        </p:nvSpPr>
        <p:spPr>
          <a:xfrm>
            <a:off x="1592580" y="1929401"/>
            <a:ext cx="1143000" cy="1829788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7689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7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Collection and Exploration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Unveiling our Dataset: Exploratory Data Analysis (EDA)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14" name="Google Shape;111;p15">
            <a:extLst>
              <a:ext uri="{FF2B5EF4-FFF2-40B4-BE49-F238E27FC236}">
                <a16:creationId xmlns:a16="http://schemas.microsoft.com/office/drawing/2014/main" id="{5F82710F-1A13-D18C-4A37-E9A34D719D69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Google Shape;115;p15">
            <a:extLst>
              <a:ext uri="{FF2B5EF4-FFF2-40B4-BE49-F238E27FC236}">
                <a16:creationId xmlns:a16="http://schemas.microsoft.com/office/drawing/2014/main" id="{E84B84B6-86DF-5675-FFFB-AD43D95FC512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A895A-8BD5-CE4F-098E-F430D4A6798D}"/>
              </a:ext>
            </a:extLst>
          </p:cNvPr>
          <p:cNvGrpSpPr/>
          <p:nvPr/>
        </p:nvGrpSpPr>
        <p:grpSpPr>
          <a:xfrm>
            <a:off x="324550" y="1553969"/>
            <a:ext cx="3607370" cy="2240280"/>
            <a:chOff x="1630884" y="946542"/>
            <a:chExt cx="5882231" cy="36483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42171B-8C03-E564-7425-1212DB830C21}"/>
                </a:ext>
              </a:extLst>
            </p:cNvPr>
            <p:cNvSpPr/>
            <p:nvPr/>
          </p:nvSpPr>
          <p:spPr>
            <a:xfrm>
              <a:off x="1630884" y="946542"/>
              <a:ext cx="5882231" cy="3648317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691F41-CB4A-4FF0-D8F1-BE77499F1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1222" y="1017719"/>
              <a:ext cx="5821556" cy="35051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383D952-B50A-14D8-0976-280DE2A10246}"/>
              </a:ext>
            </a:extLst>
          </p:cNvPr>
          <p:cNvGrpSpPr/>
          <p:nvPr/>
        </p:nvGrpSpPr>
        <p:grpSpPr>
          <a:xfrm>
            <a:off x="4145280" y="1193820"/>
            <a:ext cx="4808220" cy="3042899"/>
            <a:chOff x="4145280" y="1193820"/>
            <a:chExt cx="4808220" cy="3042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BFE348-F109-823B-6199-33A4796DC28E}"/>
                </a:ext>
              </a:extLst>
            </p:cNvPr>
            <p:cNvSpPr/>
            <p:nvPr/>
          </p:nvSpPr>
          <p:spPr>
            <a:xfrm>
              <a:off x="4145280" y="1193820"/>
              <a:ext cx="4808220" cy="3042899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95513C-AC2D-87BF-2112-5A1FB9B66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177851" y="1254780"/>
              <a:ext cx="4728702" cy="2909638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4E11A-16B1-4F33-340E-28F9EAFC4377}"/>
              </a:ext>
            </a:extLst>
          </p:cNvPr>
          <p:cNvSpPr/>
          <p:nvPr/>
        </p:nvSpPr>
        <p:spPr>
          <a:xfrm>
            <a:off x="2727960" y="1929401"/>
            <a:ext cx="1143000" cy="1829788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43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Collection and Exploration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Unveiling our Dataset: Exploratory Data Analysis (EDA)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3" name="Google Shape;111;p15">
            <a:extLst>
              <a:ext uri="{FF2B5EF4-FFF2-40B4-BE49-F238E27FC236}">
                <a16:creationId xmlns:a16="http://schemas.microsoft.com/office/drawing/2014/main" id="{D5307324-A960-E0FE-16E2-7B450835F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691379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D99E7F-6086-EA02-ED70-51D9D9C2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54" y="1736461"/>
            <a:ext cx="8162693" cy="189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B493B-CFBF-D635-CC32-7749FC8BE45F}"/>
              </a:ext>
            </a:extLst>
          </p:cNvPr>
          <p:cNvSpPr txBox="1"/>
          <p:nvPr/>
        </p:nvSpPr>
        <p:spPr>
          <a:xfrm>
            <a:off x="0" y="3635317"/>
            <a:ext cx="9144000" cy="435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Overview of daily COVID-19 cases and changes in mobility across various sectors</a:t>
            </a:r>
          </a:p>
        </p:txBody>
      </p:sp>
    </p:spTree>
    <p:extLst>
      <p:ext uri="{BB962C8B-B14F-4D97-AF65-F5344CB8AC3E}">
        <p14:creationId xmlns:p14="http://schemas.microsoft.com/office/powerpoint/2010/main" val="428187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Collection and Exploration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Unveiling our Dataset: Statistical Summary and Visualization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830352-ABBD-8BBC-B151-6A5F40CDC29E}"/>
              </a:ext>
            </a:extLst>
          </p:cNvPr>
          <p:cNvSpPr/>
          <p:nvPr/>
        </p:nvSpPr>
        <p:spPr>
          <a:xfrm>
            <a:off x="3508547" y="1546393"/>
            <a:ext cx="2126906" cy="47465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df.describe</a:t>
            </a:r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()</a:t>
            </a:r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8AC5-D878-2517-7ED7-482A954538FE}"/>
              </a:ext>
            </a:extLst>
          </p:cNvPr>
          <p:cNvGrpSpPr/>
          <p:nvPr/>
        </p:nvGrpSpPr>
        <p:grpSpPr>
          <a:xfrm>
            <a:off x="798342" y="2732336"/>
            <a:ext cx="7547316" cy="798911"/>
            <a:chOff x="911891" y="2366575"/>
            <a:chExt cx="7547316" cy="7989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11F6A3-CBEC-22B3-5E2F-632C01B78B5A}"/>
                </a:ext>
              </a:extLst>
            </p:cNvPr>
            <p:cNvSpPr/>
            <p:nvPr/>
          </p:nvSpPr>
          <p:spPr>
            <a:xfrm>
              <a:off x="3542549" y="2366575"/>
              <a:ext cx="2286000" cy="798911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kern="100">
                  <a:solidFill>
                    <a:srgbClr val="49494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Policy stringency decreases with the rise in daily cases</a:t>
              </a:r>
              <a:endParaRPr lang="vi-VN" kern="1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4AF2E4-64D2-CDFD-EA51-1B8E5CCE8C84}"/>
                </a:ext>
              </a:extLst>
            </p:cNvPr>
            <p:cNvSpPr/>
            <p:nvPr/>
          </p:nvSpPr>
          <p:spPr>
            <a:xfrm>
              <a:off x="911891" y="2366575"/>
              <a:ext cx="2286000" cy="798911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kern="100">
                  <a:solidFill>
                    <a:srgbClr val="494949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Similar range and distribution across policies</a:t>
              </a:r>
              <a:endParaRPr lang="vi-VN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4FDCE3-D77A-ADC6-DA3D-F0C34A61608C}"/>
                </a:ext>
              </a:extLst>
            </p:cNvPr>
            <p:cNvSpPr/>
            <p:nvPr/>
          </p:nvSpPr>
          <p:spPr>
            <a:xfrm>
              <a:off x="6173207" y="2369565"/>
              <a:ext cx="2286000" cy="792930"/>
            </a:xfrm>
            <a:prstGeom prst="rect">
              <a:avLst/>
            </a:prstGeom>
            <a:solidFill>
              <a:srgbClr val="F4FAED"/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kern="100">
                  <a:solidFill>
                    <a:srgbClr val="49494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Lag observed between policy peak and disease peak</a:t>
              </a:r>
              <a:endParaRPr lang="vi-VN" kern="1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3" name="Google Shape;111;p15">
            <a:extLst>
              <a:ext uri="{FF2B5EF4-FFF2-40B4-BE49-F238E27FC236}">
                <a16:creationId xmlns:a16="http://schemas.microsoft.com/office/drawing/2014/main" id="{D5307324-A960-E0FE-16E2-7B450835F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670040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Google Shape;115;p15">
            <a:extLst>
              <a:ext uri="{FF2B5EF4-FFF2-40B4-BE49-F238E27FC236}">
                <a16:creationId xmlns:a16="http://schemas.microsoft.com/office/drawing/2014/main" id="{B1830EC5-150A-50C9-9125-65ED59F3EDD0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8790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DA02C9-2916-8982-E635-7071DE3D1D5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For Improved Understanding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ED9DE4-B8C1-E480-150B-2CC2E60250F6}"/>
              </a:ext>
            </a:extLst>
          </p:cNvPr>
          <p:cNvGrpSpPr/>
          <p:nvPr/>
        </p:nvGrpSpPr>
        <p:grpSpPr>
          <a:xfrm>
            <a:off x="7397989" y="-660757"/>
            <a:ext cx="2359639" cy="2306432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ounded Rectangle 18">
              <a:extLst>
                <a:ext uri="{FF2B5EF4-FFF2-40B4-BE49-F238E27FC236}">
                  <a16:creationId xmlns:a16="http://schemas.microsoft.com/office/drawing/2014/main" id="{BDD82024-7B73-2F9A-4C8D-256FCC184649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20E68C-17A4-1B2A-C595-0353E784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623" r="14623"/>
            <a:stretch/>
          </p:blipFill>
          <p:spPr>
            <a:xfrm>
              <a:off x="1029093" y="1054262"/>
              <a:ext cx="2994211" cy="2852140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1F3F7-4DF6-8888-97C5-42493BD598AF}"/>
              </a:ext>
            </a:extLst>
          </p:cNvPr>
          <p:cNvGrpSpPr/>
          <p:nvPr/>
        </p:nvGrpSpPr>
        <p:grpSpPr>
          <a:xfrm>
            <a:off x="5485421" y="1239565"/>
            <a:ext cx="2505702" cy="247604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ed Rectangle 18">
              <a:extLst>
                <a:ext uri="{FF2B5EF4-FFF2-40B4-BE49-F238E27FC236}">
                  <a16:creationId xmlns:a16="http://schemas.microsoft.com/office/drawing/2014/main" id="{142B964A-C08E-7330-C583-6E736395DAFE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2BD205A-6B3A-F49E-6951-EA4556BC4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442" r="22442"/>
            <a:stretch/>
          </p:blipFill>
          <p:spPr>
            <a:xfrm>
              <a:off x="2638594" y="1028213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FBEDE8C-BDBB-285E-532A-7BF174F42ACA}"/>
              </a:ext>
            </a:extLst>
          </p:cNvPr>
          <p:cNvGrpSpPr/>
          <p:nvPr/>
        </p:nvGrpSpPr>
        <p:grpSpPr>
          <a:xfrm>
            <a:off x="7553105" y="3274201"/>
            <a:ext cx="2204523" cy="2178434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id="{10B16BCD-DDDF-5194-2306-6CC5678E996D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EA249C-FE06-FBE6-1607-18AD6012B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952" r="14952"/>
            <a:stretch/>
          </p:blipFill>
          <p:spPr>
            <a:xfrm>
              <a:off x="2638594" y="1028214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3570707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Collection and Exploration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Processing Overview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2A5969-95B8-7A85-8F62-18EE33FBBAA3}"/>
              </a:ext>
            </a:extLst>
          </p:cNvPr>
          <p:cNvSpPr txBox="1"/>
          <p:nvPr/>
        </p:nvSpPr>
        <p:spPr>
          <a:xfrm>
            <a:off x="501193" y="1109359"/>
            <a:ext cx="8100464" cy="343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Data Partitioning: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80% </a:t>
            </a: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training, </a:t>
            </a:r>
            <a:r>
              <a:rPr lang="en-US" sz="13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20% </a:t>
            </a: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testing; predict disease spread for the next 14 days</a:t>
            </a:r>
          </a:p>
          <a:p>
            <a:pPr>
              <a:lnSpc>
                <a:spcPct val="200000"/>
              </a:lnSpc>
            </a:pPr>
            <a:r>
              <a:rPr lang="en-US" altLang="en-US" sz="13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Feature Normalization: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Normalize </a:t>
            </a:r>
            <a:r>
              <a:rPr lang="en-US" alt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to mean of 0 and standard deviation of 1</a:t>
            </a:r>
          </a:p>
          <a:p>
            <a:pPr>
              <a:lnSpc>
                <a:spcPct val="200000"/>
              </a:lnSpc>
            </a:pPr>
            <a:r>
              <a:rPr lang="en-US" altLang="en-US" sz="13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Lag Features: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Create lagged versions of target column (lags of 1, 2, 3 days)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Remove resulting </a:t>
            </a:r>
            <a:r>
              <a:rPr lang="en-US" sz="1300" err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NaN</a:t>
            </a: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 values</a:t>
            </a:r>
          </a:p>
          <a:p>
            <a:pPr>
              <a:lnSpc>
                <a:spcPct val="200000"/>
              </a:lnSpc>
            </a:pPr>
            <a:r>
              <a:rPr lang="en-US" altLang="en-US" sz="13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Expanding Rolling Window: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New column with average of previous N-1 rows in target column</a:t>
            </a:r>
          </a:p>
        </p:txBody>
      </p:sp>
      <p:graphicFrame>
        <p:nvGraphicFramePr>
          <p:cNvPr id="4" name="Google Shape;111;p15">
            <a:extLst>
              <a:ext uri="{FF2B5EF4-FFF2-40B4-BE49-F238E27FC236}">
                <a16:creationId xmlns:a16="http://schemas.microsoft.com/office/drawing/2014/main" id="{0A5BF1C3-01D4-A9C5-1940-DAA52F7025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173290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Google Shape;115;p15">
            <a:extLst>
              <a:ext uri="{FF2B5EF4-FFF2-40B4-BE49-F238E27FC236}">
                <a16:creationId xmlns:a16="http://schemas.microsoft.com/office/drawing/2014/main" id="{603BA9F8-116D-29E9-8293-7B5B305F4C71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214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F0FF6A-27F3-1C75-DF83-889A6964A16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Description, Background and Overview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D3A895-1C65-2A3E-337E-FE938197084F}"/>
              </a:ext>
            </a:extLst>
          </p:cNvPr>
          <p:cNvGrpSpPr/>
          <p:nvPr/>
        </p:nvGrpSpPr>
        <p:grpSpPr>
          <a:xfrm>
            <a:off x="7691554" y="3346844"/>
            <a:ext cx="2116486" cy="2097240"/>
            <a:chOff x="6368009" y="1997750"/>
            <a:chExt cx="2828966" cy="28032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18">
              <a:extLst>
                <a:ext uri="{FF2B5EF4-FFF2-40B4-BE49-F238E27FC236}">
                  <a16:creationId xmlns:a16="http://schemas.microsoft.com/office/drawing/2014/main" id="{4072FC0E-508F-7BCC-3BC4-332015548D27}"/>
                </a:ext>
              </a:extLst>
            </p:cNvPr>
            <p:cNvSpPr/>
            <p:nvPr/>
          </p:nvSpPr>
          <p:spPr>
            <a:xfrm rot="2684569">
              <a:off x="6380400" y="1997750"/>
              <a:ext cx="2794963" cy="28032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7C6A5E-154C-E05E-1D7E-DBAB0F56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983" r="14983"/>
            <a:stretch/>
          </p:blipFill>
          <p:spPr>
            <a:xfrm>
              <a:off x="6368009" y="2040597"/>
              <a:ext cx="2828966" cy="2694734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1F3F7-4DF6-8888-97C5-42493BD598AF}"/>
              </a:ext>
            </a:extLst>
          </p:cNvPr>
          <p:cNvGrpSpPr/>
          <p:nvPr/>
        </p:nvGrpSpPr>
        <p:grpSpPr>
          <a:xfrm>
            <a:off x="7963563" y="-53792"/>
            <a:ext cx="1943610" cy="1920609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ed Rectangle 18">
              <a:extLst>
                <a:ext uri="{FF2B5EF4-FFF2-40B4-BE49-F238E27FC236}">
                  <a16:creationId xmlns:a16="http://schemas.microsoft.com/office/drawing/2014/main" id="{142B964A-C08E-7330-C583-6E736395DAFE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2BD205A-6B3A-F49E-6951-EA4556BC4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006" r="15006"/>
            <a:stretch/>
          </p:blipFill>
          <p:spPr>
            <a:xfrm>
              <a:off x="2638594" y="1028213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pic>
        <p:nvPicPr>
          <p:cNvPr id="3" name="Picture 2" descr="A blue truck with boxes on the back and a forklift&#10;&#10;Description automatically generated">
            <a:extLst>
              <a:ext uri="{FF2B5EF4-FFF2-40B4-BE49-F238E27FC236}">
                <a16:creationId xmlns:a16="http://schemas.microsoft.com/office/drawing/2014/main" id="{8A629599-B683-FFF4-9E1B-0A2C58B2D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865" y="1045102"/>
            <a:ext cx="2668581" cy="266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975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B61F88F-ABC0-5075-4D79-BB73188C50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321000" y="1825737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Different Approaches to Solving the Problem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D3A895-1C65-2A3E-337E-FE938197084F}"/>
              </a:ext>
            </a:extLst>
          </p:cNvPr>
          <p:cNvGrpSpPr/>
          <p:nvPr/>
        </p:nvGrpSpPr>
        <p:grpSpPr>
          <a:xfrm>
            <a:off x="7882850" y="2126657"/>
            <a:ext cx="1607196" cy="1588176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18">
              <a:extLst>
                <a:ext uri="{FF2B5EF4-FFF2-40B4-BE49-F238E27FC236}">
                  <a16:creationId xmlns:a16="http://schemas.microsoft.com/office/drawing/2014/main" id="{4072FC0E-508F-7BCC-3BC4-332015548D27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7C6A5E-154C-E05E-1D7E-DBAB0F56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041" r="15041"/>
            <a:stretch/>
          </p:blipFill>
          <p:spPr>
            <a:xfrm>
              <a:off x="6368010" y="2040597"/>
              <a:ext cx="2994211" cy="2852140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ED9DE4-B8C1-E480-150B-2CC2E60250F6}"/>
              </a:ext>
            </a:extLst>
          </p:cNvPr>
          <p:cNvGrpSpPr/>
          <p:nvPr/>
        </p:nvGrpSpPr>
        <p:grpSpPr>
          <a:xfrm>
            <a:off x="6352934" y="110642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ounded Rectangle 18">
              <a:extLst>
                <a:ext uri="{FF2B5EF4-FFF2-40B4-BE49-F238E27FC236}">
                  <a16:creationId xmlns:a16="http://schemas.microsoft.com/office/drawing/2014/main" id="{BDD82024-7B73-2F9A-4C8D-256FCC184649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20E68C-17A4-1B2A-C595-0353E784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834" r="16834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1F3F7-4DF6-8888-97C5-42493BD598AF}"/>
              </a:ext>
            </a:extLst>
          </p:cNvPr>
          <p:cNvGrpSpPr/>
          <p:nvPr/>
        </p:nvGrpSpPr>
        <p:grpSpPr>
          <a:xfrm>
            <a:off x="6842891" y="3525348"/>
            <a:ext cx="1463026" cy="144571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ed Rectangle 18">
              <a:extLst>
                <a:ext uri="{FF2B5EF4-FFF2-40B4-BE49-F238E27FC236}">
                  <a16:creationId xmlns:a16="http://schemas.microsoft.com/office/drawing/2014/main" id="{142B964A-C08E-7330-C583-6E736395DAFE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2BD205A-6B3A-F49E-6951-EA4556BC4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272" r="12272"/>
            <a:stretch/>
          </p:blipFill>
          <p:spPr>
            <a:xfrm>
              <a:off x="2638594" y="102821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76786659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Traditional Models: SIR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Susceptible – Infectious – Recovered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9" name="AutoShape 2" descr="{\displaystyle S=997}">
            <a:extLst>
              <a:ext uri="{FF2B5EF4-FFF2-40B4-BE49-F238E27FC236}">
                <a16:creationId xmlns:a16="http://schemas.microsoft.com/office/drawing/2014/main" id="{FD561741-13A6-EBCF-E4E9-4B1C4FFB80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57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2" name="AutoShape 3" descr="{\displaystyle I=3}">
            <a:extLst>
              <a:ext uri="{FF2B5EF4-FFF2-40B4-BE49-F238E27FC236}">
                <a16:creationId xmlns:a16="http://schemas.microsoft.com/office/drawing/2014/main" id="{047F69F1-97C0-BD3D-C0D9-435E2A2A4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78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3" name="AutoShape 4" descr="{\displaystyle R=0}">
            <a:extLst>
              <a:ext uri="{FF2B5EF4-FFF2-40B4-BE49-F238E27FC236}">
                <a16:creationId xmlns:a16="http://schemas.microsoft.com/office/drawing/2014/main" id="{27684CA5-A698-F415-1CB6-01A3F95D13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8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6" name="AutoShape 5" descr="{\displaystyle \beta =0.0004}">
            <a:extLst>
              <a:ext uri="{FF2B5EF4-FFF2-40B4-BE49-F238E27FC236}">
                <a16:creationId xmlns:a16="http://schemas.microsoft.com/office/drawing/2014/main" id="{9C7E55DA-1F4B-6172-75F6-66A463095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66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7" name="AutoShape 6" descr="{\displaystyle \gamma =0.04}">
            <a:extLst>
              <a:ext uri="{FF2B5EF4-FFF2-40B4-BE49-F238E27FC236}">
                <a16:creationId xmlns:a16="http://schemas.microsoft.com/office/drawing/2014/main" id="{806B70DB-BAAD-9E86-936E-BF4E6267E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7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graphicFrame>
        <p:nvGraphicFramePr>
          <p:cNvPr id="29" name="Google Shape;111;p15">
            <a:extLst>
              <a:ext uri="{FF2B5EF4-FFF2-40B4-BE49-F238E27FC236}">
                <a16:creationId xmlns:a16="http://schemas.microsoft.com/office/drawing/2014/main" id="{C57E1C1A-84D9-7A2F-5F8E-F80BCF89E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203054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9C66D23-DEB9-86BC-4B9A-59FE975A06F9}"/>
              </a:ext>
            </a:extLst>
          </p:cNvPr>
          <p:cNvGrpSpPr/>
          <p:nvPr/>
        </p:nvGrpSpPr>
        <p:grpSpPr>
          <a:xfrm>
            <a:off x="400050" y="1043067"/>
            <a:ext cx="8343900" cy="3111010"/>
            <a:chOff x="443880" y="1160381"/>
            <a:chExt cx="8343900" cy="3111010"/>
          </a:xfrm>
        </p:grpSpPr>
        <p:pic>
          <p:nvPicPr>
            <p:cNvPr id="24" name="Picture 23" descr="A diagram of a virus&#10;&#10;Description automatically generated">
              <a:extLst>
                <a:ext uri="{FF2B5EF4-FFF2-40B4-BE49-F238E27FC236}">
                  <a16:creationId xmlns:a16="http://schemas.microsoft.com/office/drawing/2014/main" id="{B9D6DA2E-E3C2-BD75-EE93-6432E3BC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880" y="1169546"/>
              <a:ext cx="8343900" cy="310184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9B20CA-1E7A-E2D7-40C7-456843DFAA09}"/>
                </a:ext>
              </a:extLst>
            </p:cNvPr>
            <p:cNvSpPr/>
            <p:nvPr/>
          </p:nvSpPr>
          <p:spPr>
            <a:xfrm>
              <a:off x="482649" y="1160381"/>
              <a:ext cx="8305131" cy="3111010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48BAAA-215B-FD59-A71B-45DB9622FEFB}"/>
                  </a:ext>
                </a:extLst>
              </p:cNvPr>
              <p:cNvSpPr txBox="1"/>
              <p:nvPr/>
            </p:nvSpPr>
            <p:spPr>
              <a:xfrm>
                <a:off x="269300" y="4348266"/>
                <a:ext cx="72610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buClr>
                    <a:schemeClr val="dk1"/>
                  </a:buClr>
                  <a:buSzPts val="1100"/>
                </a:pPr>
                <a:r>
                  <a:rPr lang="en-US" sz="1000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</a:rPr>
                  <a:t>(*) Lower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𝛽</m:t>
                    </m:r>
                  </m:oMath>
                </a14:m>
                <a:r>
                  <a:rPr lang="en-US" sz="1000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signify stricter preventive methods and social distancing. </a:t>
                </a:r>
              </a:p>
              <a:p>
                <a:pPr lvl="1">
                  <a:buClr>
                    <a:schemeClr val="dk1"/>
                  </a:buClr>
                  <a:buSzPts val="1100"/>
                </a:pPr>
                <a:r>
                  <a:rPr lang="en-US" sz="1000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  Higher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𝛾</m:t>
                    </m:r>
                  </m:oMath>
                </a14:m>
                <a:r>
                  <a:rPr lang="en-US" sz="1000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signify better healthcare and faster recovery.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48BAAA-215B-FD59-A71B-45DB9622F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00" y="4348266"/>
                <a:ext cx="7261056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15;p15">
            <a:extLst>
              <a:ext uri="{FF2B5EF4-FFF2-40B4-BE49-F238E27FC236}">
                <a16:creationId xmlns:a16="http://schemas.microsoft.com/office/drawing/2014/main" id="{8DF39B22-F25A-6A29-A19E-ABA83EE66E22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3170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Traditional Models: SIR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Susceptible – Infectious – Recovered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9" name="AutoShape 2" descr="{\displaystyle S=997}">
            <a:extLst>
              <a:ext uri="{FF2B5EF4-FFF2-40B4-BE49-F238E27FC236}">
                <a16:creationId xmlns:a16="http://schemas.microsoft.com/office/drawing/2014/main" id="{FD561741-13A6-EBCF-E4E9-4B1C4FFB80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57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2" name="AutoShape 3" descr="{\displaystyle I=3}">
            <a:extLst>
              <a:ext uri="{FF2B5EF4-FFF2-40B4-BE49-F238E27FC236}">
                <a16:creationId xmlns:a16="http://schemas.microsoft.com/office/drawing/2014/main" id="{047F69F1-97C0-BD3D-C0D9-435E2A2A4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78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3" name="AutoShape 4" descr="{\displaystyle R=0}">
            <a:extLst>
              <a:ext uri="{FF2B5EF4-FFF2-40B4-BE49-F238E27FC236}">
                <a16:creationId xmlns:a16="http://schemas.microsoft.com/office/drawing/2014/main" id="{27684CA5-A698-F415-1CB6-01A3F95D13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8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6" name="AutoShape 5" descr="{\displaystyle \beta =0.0004}">
            <a:extLst>
              <a:ext uri="{FF2B5EF4-FFF2-40B4-BE49-F238E27FC236}">
                <a16:creationId xmlns:a16="http://schemas.microsoft.com/office/drawing/2014/main" id="{9C7E55DA-1F4B-6172-75F6-66A463095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66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7" name="AutoShape 6" descr="{\displaystyle \gamma =0.04}">
            <a:extLst>
              <a:ext uri="{FF2B5EF4-FFF2-40B4-BE49-F238E27FC236}">
                <a16:creationId xmlns:a16="http://schemas.microsoft.com/office/drawing/2014/main" id="{806B70DB-BAAD-9E86-936E-BF4E6267E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7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70F7A3-D6E8-9860-2C92-500E5B7ACE09}"/>
                  </a:ext>
                </a:extLst>
              </p:cNvPr>
              <p:cNvSpPr txBox="1"/>
              <p:nvPr/>
            </p:nvSpPr>
            <p:spPr>
              <a:xfrm>
                <a:off x="556448" y="3954398"/>
                <a:ext cx="36582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>
                  <a:buClr>
                    <a:schemeClr val="dk1"/>
                  </a:buClr>
                  <a:buSzPts val="1100"/>
                </a:pPr>
                <a:r>
                  <a:rPr lang="en-US">
                    <a:solidFill>
                      <a:srgbClr val="494949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a)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 </m:t>
                    </m:r>
                    <m:r>
                      <a:rPr lang="en-US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𝛽</m:t>
                    </m:r>
                    <m:r>
                      <a:rPr lang="en-US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=0.0005,  </m:t>
                    </m:r>
                    <m:r>
                      <a:rPr lang="en-US" i="1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𝛾</m:t>
                    </m:r>
                    <m:r>
                      <a:rPr lang="en-US" i="1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=0.04</m:t>
                    </m:r>
                  </m:oMath>
                </a14:m>
                <a:endPara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70F7A3-D6E8-9860-2C92-500E5B7AC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48" y="3954398"/>
                <a:ext cx="3658235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F7A879-FE85-D386-7655-F5130823188E}"/>
                  </a:ext>
                </a:extLst>
              </p:cNvPr>
              <p:cNvSpPr txBox="1"/>
              <p:nvPr/>
            </p:nvSpPr>
            <p:spPr>
              <a:xfrm>
                <a:off x="495300" y="993554"/>
                <a:ext cx="7261056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buClr>
                    <a:schemeClr val="dk1"/>
                  </a:buClr>
                  <a:buSzPts val="1100"/>
                </a:pPr>
                <a:r>
                  <a:rPr lang="en-US" sz="1500" i="1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</a:rPr>
                  <a:t>“Flattening the curve” </a:t>
                </a:r>
                <a:r>
                  <a:rPr lang="en-US" sz="1500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</a:rPr>
                  <a:t>- SIR Model Diagrams with </a:t>
                </a:r>
                <a14:m>
                  <m:oMath xmlns:m="http://schemas.openxmlformats.org/officeDocument/2006/math">
                    <m:r>
                      <a:rPr lang="en-US" sz="1500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𝑆</m:t>
                    </m:r>
                    <m:r>
                      <a:rPr lang="en-US" sz="1500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=997,  </m:t>
                    </m:r>
                    <m:r>
                      <a:rPr lang="en-US" sz="1500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𝐼</m:t>
                    </m:r>
                    <m:r>
                      <a:rPr lang="en-US" sz="1500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=3,  </m:t>
                    </m:r>
                    <m:r>
                      <a:rPr lang="en-US" sz="1500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𝑅</m:t>
                    </m:r>
                    <m:r>
                      <a:rPr lang="en-US" sz="1500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=0</m:t>
                    </m:r>
                  </m:oMath>
                </a14:m>
                <a:endParaRPr lang="en-US" sz="1500">
                  <a:solidFill>
                    <a:srgbClr val="494949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F7A879-FE85-D386-7655-F51308231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993554"/>
                <a:ext cx="7261056" cy="323165"/>
              </a:xfrm>
              <a:prstGeom prst="rect">
                <a:avLst/>
              </a:prstGeom>
              <a:blipFill>
                <a:blip r:embed="rId5"/>
                <a:stretch>
                  <a:fillRect l="-336"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33CF505-A253-D7F5-6774-ACEFD43A85C8}"/>
              </a:ext>
            </a:extLst>
          </p:cNvPr>
          <p:cNvGrpSpPr/>
          <p:nvPr/>
        </p:nvGrpSpPr>
        <p:grpSpPr>
          <a:xfrm>
            <a:off x="251869" y="1483762"/>
            <a:ext cx="4267393" cy="2358084"/>
            <a:chOff x="174625" y="1168191"/>
            <a:chExt cx="4442016" cy="24545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395E75-D9F5-429B-1AD2-3D8287C4E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505"/>
            <a:stretch/>
          </p:blipFill>
          <p:spPr>
            <a:xfrm>
              <a:off x="174625" y="1190115"/>
              <a:ext cx="4442016" cy="243265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794811-C3C0-2381-02CF-A106BC374116}"/>
                </a:ext>
              </a:extLst>
            </p:cNvPr>
            <p:cNvSpPr/>
            <p:nvPr/>
          </p:nvSpPr>
          <p:spPr>
            <a:xfrm>
              <a:off x="174625" y="1168191"/>
              <a:ext cx="4442016" cy="2454568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178CDD-C7C9-37AE-FE49-FAFBBA484491}"/>
              </a:ext>
            </a:extLst>
          </p:cNvPr>
          <p:cNvGrpSpPr/>
          <p:nvPr/>
        </p:nvGrpSpPr>
        <p:grpSpPr>
          <a:xfrm>
            <a:off x="4775086" y="1473561"/>
            <a:ext cx="4145507" cy="2377797"/>
            <a:chOff x="4746624" y="1244961"/>
            <a:chExt cx="4145507" cy="23777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0E7851-9A46-87EB-C464-28CA66168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46624" y="1244961"/>
              <a:ext cx="4145507" cy="234708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62DE93-80F7-C2C7-0999-5A777FAD73C8}"/>
                </a:ext>
              </a:extLst>
            </p:cNvPr>
            <p:cNvSpPr/>
            <p:nvPr/>
          </p:nvSpPr>
          <p:spPr>
            <a:xfrm>
              <a:off x="4746624" y="1244961"/>
              <a:ext cx="4145507" cy="2377797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27A682-9C0F-C91B-EBC8-B8B6AB89B0A8}"/>
                  </a:ext>
                </a:extLst>
              </p:cNvPr>
              <p:cNvSpPr txBox="1"/>
              <p:nvPr/>
            </p:nvSpPr>
            <p:spPr>
              <a:xfrm>
                <a:off x="5018722" y="3954398"/>
                <a:ext cx="36582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>
                  <a:buClr>
                    <a:schemeClr val="dk1"/>
                  </a:buClr>
                  <a:buSzPts val="1100"/>
                </a:pPr>
                <a:r>
                  <a:rPr lang="en-US">
                    <a:solidFill>
                      <a:srgbClr val="494949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b)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𝛽</m:t>
                    </m:r>
                    <m:r>
                      <a:rPr lang="en-US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=0.0002,  </m:t>
                    </m:r>
                    <m:r>
                      <a:rPr lang="en-US" i="1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𝛾</m:t>
                    </m:r>
                    <m:r>
                      <a:rPr lang="en-US" i="1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=0.04</m:t>
                    </m:r>
                  </m:oMath>
                </a14:m>
                <a:endPara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27A682-9C0F-C91B-EBC8-B8B6AB89B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722" y="3954398"/>
                <a:ext cx="3658235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Google Shape;111;p15">
            <a:extLst>
              <a:ext uri="{FF2B5EF4-FFF2-40B4-BE49-F238E27FC236}">
                <a16:creationId xmlns:a16="http://schemas.microsoft.com/office/drawing/2014/main" id="{97758C0F-2BE5-F062-1B2E-DEB438B54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37488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076433-1B4F-6829-B6E9-9C95A71F7500}"/>
                  </a:ext>
                </a:extLst>
              </p:cNvPr>
              <p:cNvSpPr txBox="1"/>
              <p:nvPr/>
            </p:nvSpPr>
            <p:spPr>
              <a:xfrm>
                <a:off x="269300" y="4348266"/>
                <a:ext cx="72610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buClr>
                    <a:schemeClr val="dk1"/>
                  </a:buClr>
                  <a:buSzPts val="1100"/>
                </a:pPr>
                <a:r>
                  <a:rPr lang="en-US" sz="1000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</a:rPr>
                  <a:t>(*) Lower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</a:rPr>
                      <m:t>𝛽</m:t>
                    </m:r>
                  </m:oMath>
                </a14:m>
                <a:r>
                  <a:rPr lang="en-US" sz="1000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signify stricter preventive methods and social distancing. </a:t>
                </a:r>
              </a:p>
              <a:p>
                <a:pPr lvl="1">
                  <a:buClr>
                    <a:schemeClr val="dk1"/>
                  </a:buClr>
                  <a:buSzPts val="1100"/>
                </a:pPr>
                <a:r>
                  <a:rPr lang="en-US" sz="1000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  Higher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494949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𝛾</m:t>
                    </m:r>
                  </m:oMath>
                </a14:m>
                <a:r>
                  <a:rPr lang="en-US" sz="1000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signify better healthcare and faster recovery.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076433-1B4F-6829-B6E9-9C95A71F7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00" y="4348266"/>
                <a:ext cx="7261056" cy="400110"/>
              </a:xfrm>
              <a:prstGeom prst="rect">
                <a:avLst/>
              </a:prstGeom>
              <a:blipFill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115;p15">
            <a:extLst>
              <a:ext uri="{FF2B5EF4-FFF2-40B4-BE49-F238E27FC236}">
                <a16:creationId xmlns:a16="http://schemas.microsoft.com/office/drawing/2014/main" id="{51A35254-D6A4-7AA7-EA0A-4F246F893852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7362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Traditional Models: SIRV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Susceptible – Infectious – Recovered – Vaccinated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9" name="AutoShape 2" descr="{\displaystyle S=997}">
            <a:extLst>
              <a:ext uri="{FF2B5EF4-FFF2-40B4-BE49-F238E27FC236}">
                <a16:creationId xmlns:a16="http://schemas.microsoft.com/office/drawing/2014/main" id="{FD561741-13A6-EBCF-E4E9-4B1C4FFB80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57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2" name="AutoShape 3" descr="{\displaystyle I=3}">
            <a:extLst>
              <a:ext uri="{FF2B5EF4-FFF2-40B4-BE49-F238E27FC236}">
                <a16:creationId xmlns:a16="http://schemas.microsoft.com/office/drawing/2014/main" id="{047F69F1-97C0-BD3D-C0D9-435E2A2A4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78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3" name="AutoShape 4" descr="{\displaystyle R=0}">
            <a:extLst>
              <a:ext uri="{FF2B5EF4-FFF2-40B4-BE49-F238E27FC236}">
                <a16:creationId xmlns:a16="http://schemas.microsoft.com/office/drawing/2014/main" id="{27684CA5-A698-F415-1CB6-01A3F95D13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8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6" name="AutoShape 5" descr="{\displaystyle \beta =0.0004}">
            <a:extLst>
              <a:ext uri="{FF2B5EF4-FFF2-40B4-BE49-F238E27FC236}">
                <a16:creationId xmlns:a16="http://schemas.microsoft.com/office/drawing/2014/main" id="{9C7E55DA-1F4B-6172-75F6-66A463095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66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7" name="AutoShape 6" descr="{\displaystyle \gamma =0.04}">
            <a:extLst>
              <a:ext uri="{FF2B5EF4-FFF2-40B4-BE49-F238E27FC236}">
                <a16:creationId xmlns:a16="http://schemas.microsoft.com/office/drawing/2014/main" id="{806B70DB-BAAD-9E86-936E-BF4E6267E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7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graphicFrame>
        <p:nvGraphicFramePr>
          <p:cNvPr id="21" name="Google Shape;111;p15">
            <a:extLst>
              <a:ext uri="{FF2B5EF4-FFF2-40B4-BE49-F238E27FC236}">
                <a16:creationId xmlns:a16="http://schemas.microsoft.com/office/drawing/2014/main" id="{97758C0F-2BE5-F062-1B2E-DEB438B5489D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6F563E0-B365-EA48-3FD6-7E4F17D34B24}"/>
              </a:ext>
            </a:extLst>
          </p:cNvPr>
          <p:cNvGrpSpPr/>
          <p:nvPr/>
        </p:nvGrpSpPr>
        <p:grpSpPr>
          <a:xfrm>
            <a:off x="1588268" y="1007778"/>
            <a:ext cx="6316714" cy="3579019"/>
            <a:chOff x="1569986" y="967861"/>
            <a:chExt cx="6316714" cy="35790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DB4D99-D34D-B442-68A4-A64A99BC1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9987" y="1064838"/>
              <a:ext cx="6208205" cy="346489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E7548B-4EB7-D78B-117C-67EC4A116ED0}"/>
                </a:ext>
              </a:extLst>
            </p:cNvPr>
            <p:cNvSpPr/>
            <p:nvPr/>
          </p:nvSpPr>
          <p:spPr>
            <a:xfrm>
              <a:off x="1569986" y="967861"/>
              <a:ext cx="6316714" cy="3579019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18393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Traditional Models: SIRV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Susceptible – Infectious – Recovered – Vaccinated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9" name="AutoShape 2" descr="{\displaystyle S=997}">
            <a:extLst>
              <a:ext uri="{FF2B5EF4-FFF2-40B4-BE49-F238E27FC236}">
                <a16:creationId xmlns:a16="http://schemas.microsoft.com/office/drawing/2014/main" id="{FD561741-13A6-EBCF-E4E9-4B1C4FFB80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57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2" name="AutoShape 3" descr="{\displaystyle I=3}">
            <a:extLst>
              <a:ext uri="{FF2B5EF4-FFF2-40B4-BE49-F238E27FC236}">
                <a16:creationId xmlns:a16="http://schemas.microsoft.com/office/drawing/2014/main" id="{047F69F1-97C0-BD3D-C0D9-435E2A2A4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78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3" name="AutoShape 4" descr="{\displaystyle R=0}">
            <a:extLst>
              <a:ext uri="{FF2B5EF4-FFF2-40B4-BE49-F238E27FC236}">
                <a16:creationId xmlns:a16="http://schemas.microsoft.com/office/drawing/2014/main" id="{27684CA5-A698-F415-1CB6-01A3F95D13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8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6" name="AutoShape 5" descr="{\displaystyle \beta =0.0004}">
            <a:extLst>
              <a:ext uri="{FF2B5EF4-FFF2-40B4-BE49-F238E27FC236}">
                <a16:creationId xmlns:a16="http://schemas.microsoft.com/office/drawing/2014/main" id="{9C7E55DA-1F4B-6172-75F6-66A463095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66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7" name="AutoShape 6" descr="{\displaystyle \gamma =0.04}">
            <a:extLst>
              <a:ext uri="{FF2B5EF4-FFF2-40B4-BE49-F238E27FC236}">
                <a16:creationId xmlns:a16="http://schemas.microsoft.com/office/drawing/2014/main" id="{806B70DB-BAAD-9E86-936E-BF4E6267E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7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graphicFrame>
        <p:nvGraphicFramePr>
          <p:cNvPr id="21" name="Google Shape;111;p15">
            <a:extLst>
              <a:ext uri="{FF2B5EF4-FFF2-40B4-BE49-F238E27FC236}">
                <a16:creationId xmlns:a16="http://schemas.microsoft.com/office/drawing/2014/main" id="{97758C0F-2BE5-F062-1B2E-DEB438B5489D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 descr="A diagram of a virus&#10;&#10;Description automatically generated">
            <a:extLst>
              <a:ext uri="{FF2B5EF4-FFF2-40B4-BE49-F238E27FC236}">
                <a16:creationId xmlns:a16="http://schemas.microsoft.com/office/drawing/2014/main" id="{CF9F2A57-5AA7-9F85-AC45-7D25B109F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236" y="1007780"/>
            <a:ext cx="6362700" cy="35790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E7548B-4EB7-D78B-117C-67EC4A116ED0}"/>
              </a:ext>
            </a:extLst>
          </p:cNvPr>
          <p:cNvSpPr/>
          <p:nvPr/>
        </p:nvSpPr>
        <p:spPr>
          <a:xfrm>
            <a:off x="1462236" y="1007777"/>
            <a:ext cx="6353272" cy="3579019"/>
          </a:xfrm>
          <a:prstGeom prst="rect">
            <a:avLst/>
          </a:prstGeom>
          <a:solidFill>
            <a:schemeClr val="accent1">
              <a:lumMod val="75000"/>
              <a:alpha val="0"/>
            </a:scheme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vi-VN"/>
          </a:p>
        </p:txBody>
      </p:sp>
      <p:sp>
        <p:nvSpPr>
          <p:cNvPr id="2" name="Google Shape;115;p15">
            <a:extLst>
              <a:ext uri="{FF2B5EF4-FFF2-40B4-BE49-F238E27FC236}">
                <a16:creationId xmlns:a16="http://schemas.microsoft.com/office/drawing/2014/main" id="{D4B069A8-3D4C-D5EB-A655-ED583C0EE069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280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Deep Learning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Recurrent Neural Networks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7946DB6-D288-379E-A69B-FD736A9BB296}"/>
              </a:ext>
            </a:extLst>
          </p:cNvPr>
          <p:cNvGrpSpPr/>
          <p:nvPr/>
        </p:nvGrpSpPr>
        <p:grpSpPr>
          <a:xfrm>
            <a:off x="389464" y="3745407"/>
            <a:ext cx="8415392" cy="864000"/>
            <a:chOff x="389464" y="3528790"/>
            <a:chExt cx="8415392" cy="864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BA3CE8-DB0F-0839-2DDD-E952BC8EDF38}"/>
                </a:ext>
              </a:extLst>
            </p:cNvPr>
            <p:cNvSpPr/>
            <p:nvPr/>
          </p:nvSpPr>
          <p:spPr>
            <a:xfrm>
              <a:off x="389464" y="3528790"/>
              <a:ext cx="1476000" cy="864000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14000"/>
                </a:lnSpc>
              </a:pPr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Times New Roman"/>
                </a:rPr>
                <a:t>Output Layer</a:t>
              </a:r>
              <a:endParaRPr lang="en-US" b="1">
                <a:solidFill>
                  <a:srgbClr val="494949"/>
                </a:solidFill>
                <a:latin typeface="Open San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AFE2E1-A5D4-6B8A-A20C-C278F906A1E6}"/>
                </a:ext>
              </a:extLst>
            </p:cNvPr>
            <p:cNvSpPr/>
            <p:nvPr/>
          </p:nvSpPr>
          <p:spPr>
            <a:xfrm>
              <a:off x="1964856" y="3528790"/>
              <a:ext cx="6840000" cy="864000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14000"/>
                </a:lnSpc>
              </a:pPr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Produces an output for each time step based on the current hidden state.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A64807-EE96-547D-A93F-2B9440B869F0}"/>
              </a:ext>
            </a:extLst>
          </p:cNvPr>
          <p:cNvGrpSpPr/>
          <p:nvPr/>
        </p:nvGrpSpPr>
        <p:grpSpPr>
          <a:xfrm>
            <a:off x="389464" y="2720513"/>
            <a:ext cx="8415392" cy="864000"/>
            <a:chOff x="389464" y="2587790"/>
            <a:chExt cx="8415392" cy="864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EE264F-8AD1-E27F-955C-0C3E41DD5932}"/>
                </a:ext>
              </a:extLst>
            </p:cNvPr>
            <p:cNvSpPr/>
            <p:nvPr/>
          </p:nvSpPr>
          <p:spPr>
            <a:xfrm>
              <a:off x="389464" y="2587790"/>
              <a:ext cx="1476000" cy="864000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14000"/>
                </a:lnSpc>
              </a:pPr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Hidden Layer</a:t>
              </a: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278C4F-B3F9-16E0-16CE-3941BEC45082}"/>
                </a:ext>
              </a:extLst>
            </p:cNvPr>
            <p:cNvSpPr/>
            <p:nvPr/>
          </p:nvSpPr>
          <p:spPr>
            <a:xfrm>
              <a:off x="1964856" y="2587790"/>
              <a:ext cx="6840000" cy="864000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14000"/>
                </a:lnSpc>
              </a:pPr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Contains recurrent connections that loop back, allowing the network to retain information from previous time steps.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37FED4E-3F5A-2A5A-3CE3-1A7AE482D219}"/>
              </a:ext>
            </a:extLst>
          </p:cNvPr>
          <p:cNvSpPr/>
          <p:nvPr/>
        </p:nvSpPr>
        <p:spPr>
          <a:xfrm>
            <a:off x="3485502" y="1046989"/>
            <a:ext cx="2126906" cy="47465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RNN Architecture</a:t>
            </a:r>
            <a:endParaRPr lang="vi-V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643D4D-55A6-8DF3-CB51-413EB3B95336}"/>
              </a:ext>
            </a:extLst>
          </p:cNvPr>
          <p:cNvGrpSpPr/>
          <p:nvPr/>
        </p:nvGrpSpPr>
        <p:grpSpPr>
          <a:xfrm>
            <a:off x="389464" y="1695619"/>
            <a:ext cx="8415392" cy="864000"/>
            <a:chOff x="389464" y="1695619"/>
            <a:chExt cx="8415392" cy="864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4F4D27-5070-629B-79C8-3C814BB15EFC}"/>
                </a:ext>
              </a:extLst>
            </p:cNvPr>
            <p:cNvSpPr/>
            <p:nvPr/>
          </p:nvSpPr>
          <p:spPr>
            <a:xfrm>
              <a:off x="389464" y="1695619"/>
              <a:ext cx="1476000" cy="864000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14000"/>
                </a:lnSpc>
              </a:pPr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Input Layer</a:t>
              </a:r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213389-47DF-3310-6C68-C26416F292AE}"/>
                </a:ext>
              </a:extLst>
            </p:cNvPr>
            <p:cNvSpPr/>
            <p:nvPr/>
          </p:nvSpPr>
          <p:spPr>
            <a:xfrm>
              <a:off x="1964856" y="1695619"/>
              <a:ext cx="6840000" cy="864000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14000"/>
                </a:lnSpc>
              </a:pPr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Processes the input sequence, feeding one element at a time into the network.</a:t>
              </a:r>
            </a:p>
          </p:txBody>
        </p:sp>
      </p:grpSp>
      <p:graphicFrame>
        <p:nvGraphicFramePr>
          <p:cNvPr id="6" name="Google Shape;111;p15">
            <a:extLst>
              <a:ext uri="{FF2B5EF4-FFF2-40B4-BE49-F238E27FC236}">
                <a16:creationId xmlns:a16="http://schemas.microsoft.com/office/drawing/2014/main" id="{68777597-2D78-6C96-7C59-8C8C2737DE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37488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03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C3AD8D-4B42-3250-B1E8-A0708CBF5984}"/>
              </a:ext>
            </a:extLst>
          </p:cNvPr>
          <p:cNvSpPr/>
          <p:nvPr/>
        </p:nvSpPr>
        <p:spPr>
          <a:xfrm>
            <a:off x="4181850" y="1042558"/>
            <a:ext cx="4785359" cy="3433301"/>
          </a:xfrm>
          <a:prstGeom prst="rect">
            <a:avLst/>
          </a:prstGeom>
          <a:solidFill>
            <a:schemeClr val="accent4">
              <a:lumMod val="40000"/>
              <a:lumOff val="60000"/>
              <a:alpha val="21000"/>
            </a:scheme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vi-VN"/>
          </a:p>
        </p:txBody>
      </p:sp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Deep Learning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Long-Short Term Memory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pic>
        <p:nvPicPr>
          <p:cNvPr id="5" name="Graphic 4" descr="../_images/lstm-3.svg">
            <a:extLst>
              <a:ext uri="{FF2B5EF4-FFF2-40B4-BE49-F238E27FC236}">
                <a16:creationId xmlns:a16="http://schemas.microsoft.com/office/drawing/2014/main" id="{FE23E87E-727C-1A09-3FBF-47152B87C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0322" y="1493154"/>
            <a:ext cx="4548414" cy="25321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7FED4E-3F5A-2A5A-3CE3-1A7AE482D219}"/>
              </a:ext>
            </a:extLst>
          </p:cNvPr>
          <p:cNvSpPr/>
          <p:nvPr/>
        </p:nvSpPr>
        <p:spPr>
          <a:xfrm>
            <a:off x="384339" y="1042559"/>
            <a:ext cx="3679039" cy="47465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 Architecture</a:t>
            </a:r>
            <a:endParaRPr lang="vi-V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9867F1-FA0C-EDD7-6B4C-2A0F4701DFEA}"/>
              </a:ext>
            </a:extLst>
          </p:cNvPr>
          <p:cNvGrpSpPr/>
          <p:nvPr/>
        </p:nvGrpSpPr>
        <p:grpSpPr>
          <a:xfrm>
            <a:off x="384339" y="3619061"/>
            <a:ext cx="3679039" cy="860523"/>
            <a:chOff x="384339" y="3619061"/>
            <a:chExt cx="3679039" cy="8605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BA3CE8-DB0F-0839-2DDD-E952BC8EDF38}"/>
                </a:ext>
              </a:extLst>
            </p:cNvPr>
            <p:cNvSpPr/>
            <p:nvPr/>
          </p:nvSpPr>
          <p:spPr>
            <a:xfrm>
              <a:off x="384339" y="3619061"/>
              <a:ext cx="1042519" cy="856800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 Output gate</a:t>
              </a:r>
              <a:endParaRPr lang="en-US" b="1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AFE2E1-A5D4-6B8A-A20C-C278F906A1E6}"/>
                </a:ext>
              </a:extLst>
            </p:cNvPr>
            <p:cNvSpPr/>
            <p:nvPr/>
          </p:nvSpPr>
          <p:spPr>
            <a:xfrm>
              <a:off x="1545330" y="3622784"/>
              <a:ext cx="2518048" cy="856800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Determines the final output and how much it impacts the hidden state.</a:t>
              </a:r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365B15-14BB-91D3-3AAA-A0F5B133584F}"/>
              </a:ext>
            </a:extLst>
          </p:cNvPr>
          <p:cNvGrpSpPr/>
          <p:nvPr/>
        </p:nvGrpSpPr>
        <p:grpSpPr>
          <a:xfrm>
            <a:off x="384339" y="2632562"/>
            <a:ext cx="3679039" cy="860037"/>
            <a:chOff x="384339" y="2632562"/>
            <a:chExt cx="3679039" cy="86003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EE264F-8AD1-E27F-955C-0C3E41DD5932}"/>
                </a:ext>
              </a:extLst>
            </p:cNvPr>
            <p:cNvSpPr/>
            <p:nvPr/>
          </p:nvSpPr>
          <p:spPr>
            <a:xfrm>
              <a:off x="384339" y="2632562"/>
              <a:ext cx="1042519" cy="856800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Forget gate 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278C4F-B3F9-16E0-16CE-3941BEC45082}"/>
                </a:ext>
              </a:extLst>
            </p:cNvPr>
            <p:cNvSpPr/>
            <p:nvPr/>
          </p:nvSpPr>
          <p:spPr>
            <a:xfrm>
              <a:off x="1545330" y="2635799"/>
              <a:ext cx="2518048" cy="856800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Regulates the amount of information to forget.</a:t>
              </a:r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B83F6A-DFF9-B87B-1B0F-A2049156BB0A}"/>
              </a:ext>
            </a:extLst>
          </p:cNvPr>
          <p:cNvGrpSpPr/>
          <p:nvPr/>
        </p:nvGrpSpPr>
        <p:grpSpPr>
          <a:xfrm>
            <a:off x="384339" y="1643675"/>
            <a:ext cx="3679039" cy="862425"/>
            <a:chOff x="384339" y="1643675"/>
            <a:chExt cx="3679039" cy="8624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4F4D27-5070-629B-79C8-3C814BB15EFC}"/>
                </a:ext>
              </a:extLst>
            </p:cNvPr>
            <p:cNvSpPr/>
            <p:nvPr/>
          </p:nvSpPr>
          <p:spPr>
            <a:xfrm>
              <a:off x="384339" y="1649300"/>
              <a:ext cx="1042519" cy="856800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vi-VN" b="1" err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Input</a:t>
              </a:r>
              <a:r>
                <a:rPr lang="vi-VN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 </a:t>
              </a:r>
              <a:br>
                <a:rPr lang="vi-VN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</a:br>
              <a:r>
                <a:rPr lang="vi-VN" b="1" err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gate</a:t>
              </a:r>
              <a:endParaRPr lang="vi-VN" b="1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213389-47DF-3310-6C68-C26416F292AE}"/>
                </a:ext>
              </a:extLst>
            </p:cNvPr>
            <p:cNvSpPr/>
            <p:nvPr/>
          </p:nvSpPr>
          <p:spPr>
            <a:xfrm>
              <a:off x="1545330" y="1643675"/>
              <a:ext cx="2518048" cy="856800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Controls the extent to which a new value flows into the cell.</a:t>
              </a:r>
            </a:p>
          </p:txBody>
        </p:sp>
      </p:grpSp>
      <p:graphicFrame>
        <p:nvGraphicFramePr>
          <p:cNvPr id="3" name="Google Shape;111;p15">
            <a:extLst>
              <a:ext uri="{FF2B5EF4-FFF2-40B4-BE49-F238E27FC236}">
                <a16:creationId xmlns:a16="http://schemas.microsoft.com/office/drawing/2014/main" id="{17E08204-C6E3-E228-F155-FE982C229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37488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09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Deep Learning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Gated Recurrent Unit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E1C146-5DBD-F351-A995-156E585DF9CA}"/>
              </a:ext>
            </a:extLst>
          </p:cNvPr>
          <p:cNvGrpSpPr/>
          <p:nvPr/>
        </p:nvGrpSpPr>
        <p:grpSpPr>
          <a:xfrm>
            <a:off x="791105" y="1042559"/>
            <a:ext cx="7561791" cy="2450040"/>
            <a:chOff x="384339" y="1042559"/>
            <a:chExt cx="7561791" cy="24500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7FED4E-3F5A-2A5A-3CE3-1A7AE482D219}"/>
                </a:ext>
              </a:extLst>
            </p:cNvPr>
            <p:cNvSpPr/>
            <p:nvPr/>
          </p:nvSpPr>
          <p:spPr>
            <a:xfrm>
              <a:off x="384340" y="1042559"/>
              <a:ext cx="7561789" cy="474654"/>
            </a:xfrm>
            <a:prstGeom prst="rect">
              <a:avLst/>
            </a:prstGeom>
            <a:solidFill>
              <a:schemeClr val="accent1">
                <a:lumMod val="75000"/>
                <a:alpha val="1000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GRU Architecture</a:t>
              </a:r>
              <a:endParaRPr lang="vi-V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65B15-14BB-91D3-3AAA-A0F5B133584F}"/>
                </a:ext>
              </a:extLst>
            </p:cNvPr>
            <p:cNvGrpSpPr/>
            <p:nvPr/>
          </p:nvGrpSpPr>
          <p:grpSpPr>
            <a:xfrm>
              <a:off x="384339" y="2632562"/>
              <a:ext cx="7561791" cy="860037"/>
              <a:chOff x="384339" y="2632562"/>
              <a:chExt cx="7561791" cy="86003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2EE264F-8AD1-E27F-955C-0C3E41DD5932}"/>
                  </a:ext>
                </a:extLst>
              </p:cNvPr>
              <p:cNvSpPr/>
              <p:nvPr/>
            </p:nvSpPr>
            <p:spPr>
              <a:xfrm>
                <a:off x="384339" y="2632562"/>
                <a:ext cx="1042519" cy="856800"/>
              </a:xfrm>
              <a:prstGeom prst="rect">
                <a:avLst/>
              </a:prstGeom>
              <a:solidFill>
                <a:srgbClr val="7030A0">
                  <a:alpha val="10000"/>
                </a:srgbClr>
              </a:solidFill>
              <a:ln w="15875">
                <a:solidFill>
                  <a:schemeClr val="bg2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b="1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</a:rPr>
                  <a:t>Update</a:t>
                </a:r>
              </a:p>
              <a:p>
                <a:pPr algn="ctr"/>
                <a:r>
                  <a:rPr lang="en-US" b="1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</a:rPr>
                  <a:t>Gate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D278C4F-B3F9-16E0-16CE-3941BEC45082}"/>
                  </a:ext>
                </a:extLst>
              </p:cNvPr>
              <p:cNvSpPr/>
              <p:nvPr/>
            </p:nvSpPr>
            <p:spPr>
              <a:xfrm>
                <a:off x="1545330" y="2635799"/>
                <a:ext cx="6400800" cy="856800"/>
              </a:xfrm>
              <a:prstGeom prst="rect">
                <a:avLst/>
              </a:prstGeom>
              <a:solidFill>
                <a:srgbClr val="7030A0">
                  <a:alpha val="10000"/>
                </a:srgbClr>
              </a:solidFill>
              <a:ln w="15875">
                <a:solidFill>
                  <a:schemeClr val="bg2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300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</a:rPr>
                  <a:t>Controls the amount of the new hidden state to retain and the degree to which the previous hidden state should be carried forward.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4B83F6A-DFF9-B87B-1B0F-A2049156BB0A}"/>
                </a:ext>
              </a:extLst>
            </p:cNvPr>
            <p:cNvGrpSpPr/>
            <p:nvPr/>
          </p:nvGrpSpPr>
          <p:grpSpPr>
            <a:xfrm>
              <a:off x="384340" y="1643675"/>
              <a:ext cx="7561789" cy="862425"/>
              <a:chOff x="384339" y="1643675"/>
              <a:chExt cx="7561789" cy="86242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54F4D27-5070-629B-79C8-3C814BB15EFC}"/>
                  </a:ext>
                </a:extLst>
              </p:cNvPr>
              <p:cNvSpPr/>
              <p:nvPr/>
            </p:nvSpPr>
            <p:spPr>
              <a:xfrm>
                <a:off x="384339" y="1649300"/>
                <a:ext cx="1042519" cy="856800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 w="15875">
                <a:solidFill>
                  <a:schemeClr val="bg2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b="1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</a:rPr>
                  <a:t>Reset</a:t>
                </a:r>
              </a:p>
              <a:p>
                <a:pPr algn="ctr"/>
                <a:r>
                  <a:rPr lang="en-US" b="1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</a:rPr>
                  <a:t>Gate</a:t>
                </a:r>
                <a:endParaRPr lang="vi-VN" b="1">
                  <a:solidFill>
                    <a:srgbClr val="49494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213389-47DF-3310-6C68-C26416F292AE}"/>
                  </a:ext>
                </a:extLst>
              </p:cNvPr>
              <p:cNvSpPr/>
              <p:nvPr/>
            </p:nvSpPr>
            <p:spPr>
              <a:xfrm>
                <a:off x="1545329" y="1643675"/>
                <a:ext cx="6400799" cy="856800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 w="15875">
                <a:solidFill>
                  <a:schemeClr val="bg2"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300">
                    <a:solidFill>
                      <a:srgbClr val="494949"/>
                    </a:solidFill>
                    <a:latin typeface="Open Sans"/>
                    <a:ea typeface="Open Sans"/>
                    <a:cs typeface="Open Sans"/>
                  </a:rPr>
                  <a:t>Determines how much of the previous hidden state to forget.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63CC25-8D37-EA2B-5362-309F87BE437C}"/>
              </a:ext>
            </a:extLst>
          </p:cNvPr>
          <p:cNvSpPr txBox="1"/>
          <p:nvPr/>
        </p:nvSpPr>
        <p:spPr>
          <a:xfrm>
            <a:off x="324550" y="3788882"/>
            <a:ext cx="8377374" cy="83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Simplification of GRU compared to other models, by combining the hidden state and the cell state into a single state, using two gates to control the flow of information.</a:t>
            </a:r>
          </a:p>
        </p:txBody>
      </p:sp>
      <p:graphicFrame>
        <p:nvGraphicFramePr>
          <p:cNvPr id="12" name="Google Shape;111;p15">
            <a:extLst>
              <a:ext uri="{FF2B5EF4-FFF2-40B4-BE49-F238E27FC236}">
                <a16:creationId xmlns:a16="http://schemas.microsoft.com/office/drawing/2014/main" id="{0AF58075-D2C9-1587-D167-CDE5A4F3D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37488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11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Deep Learning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Comparison of the Three Models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12" name="Google Shape;111;p15">
            <a:extLst>
              <a:ext uri="{FF2B5EF4-FFF2-40B4-BE49-F238E27FC236}">
                <a16:creationId xmlns:a16="http://schemas.microsoft.com/office/drawing/2014/main" id="{0AF58075-D2C9-1587-D167-CDE5A4F3D6CA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0F8250-069C-02A1-4C17-01A51D987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394784"/>
              </p:ext>
            </p:extLst>
          </p:nvPr>
        </p:nvGraphicFramePr>
        <p:xfrm>
          <a:off x="1583473" y="1830070"/>
          <a:ext cx="6096000" cy="1483360"/>
        </p:xfrm>
        <a:graphic>
          <a:graphicData uri="http://schemas.openxmlformats.org/drawingml/2006/table">
            <a:tbl>
              <a:tblPr firstRow="1" bandRow="1">
                <a:tableStyleId>{111398CC-31EC-4942-A7E2-ADA29DBD9D4A}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8980349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609111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817832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93564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R-square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34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b="1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RNN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-0.27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52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b="1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-0.47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27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b="1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GRU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>
                          <a:solidFill>
                            <a:srgbClr val="494949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-0.47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188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40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Deep Learning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Stacked LSTM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12" name="Google Shape;111;p15">
            <a:extLst>
              <a:ext uri="{FF2B5EF4-FFF2-40B4-BE49-F238E27FC236}">
                <a16:creationId xmlns:a16="http://schemas.microsoft.com/office/drawing/2014/main" id="{0AF58075-D2C9-1587-D167-CDE5A4F3D6CA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6A29596-2784-659D-933D-ACE2564EE951}"/>
              </a:ext>
            </a:extLst>
          </p:cNvPr>
          <p:cNvSpPr/>
          <p:nvPr/>
        </p:nvSpPr>
        <p:spPr>
          <a:xfrm>
            <a:off x="4050741" y="1708101"/>
            <a:ext cx="1042519" cy="856800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</a:t>
            </a:r>
          </a:p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Layer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5FBB7F-D8CB-1D4F-9965-44BBE125EF5C}"/>
              </a:ext>
            </a:extLst>
          </p:cNvPr>
          <p:cNvSpPr/>
          <p:nvPr/>
        </p:nvSpPr>
        <p:spPr>
          <a:xfrm>
            <a:off x="4050741" y="1708101"/>
            <a:ext cx="1042519" cy="856800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</a:t>
            </a:r>
          </a:p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Layer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9CD74-5A85-33AD-A56C-59D815B8E6A9}"/>
              </a:ext>
            </a:extLst>
          </p:cNvPr>
          <p:cNvSpPr/>
          <p:nvPr/>
        </p:nvSpPr>
        <p:spPr>
          <a:xfrm>
            <a:off x="4050741" y="1708101"/>
            <a:ext cx="1042519" cy="856800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</a:t>
            </a:r>
          </a:p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Layer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9FA67-AEAA-28CC-8C8A-01CAF04BDD12}"/>
              </a:ext>
            </a:extLst>
          </p:cNvPr>
          <p:cNvSpPr/>
          <p:nvPr/>
        </p:nvSpPr>
        <p:spPr>
          <a:xfrm>
            <a:off x="4050741" y="1708101"/>
            <a:ext cx="1042519" cy="856800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</a:t>
            </a:r>
          </a:p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Layer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2561F-9618-D6E4-4162-AD297FA52F51}"/>
              </a:ext>
            </a:extLst>
          </p:cNvPr>
          <p:cNvSpPr/>
          <p:nvPr/>
        </p:nvSpPr>
        <p:spPr>
          <a:xfrm>
            <a:off x="4050741" y="1708101"/>
            <a:ext cx="1042519" cy="856800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</a:t>
            </a:r>
          </a:p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Layer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The need for correct predictions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5DA766-8E54-0823-48F1-A2710539A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48" y="972834"/>
            <a:ext cx="5345504" cy="335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73A99-6120-9459-8CDF-566AD84FE9ED}"/>
              </a:ext>
            </a:extLst>
          </p:cNvPr>
          <p:cNvSpPr txBox="1"/>
          <p:nvPr/>
        </p:nvSpPr>
        <p:spPr>
          <a:xfrm>
            <a:off x="2286000" y="435649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The total of economic losses in the USA, JAMA (2020)</a:t>
            </a:r>
          </a:p>
        </p:txBody>
      </p:sp>
      <p:graphicFrame>
        <p:nvGraphicFramePr>
          <p:cNvPr id="3" name="Google Shape;111;p15">
            <a:extLst>
              <a:ext uri="{FF2B5EF4-FFF2-40B4-BE49-F238E27FC236}">
                <a16:creationId xmlns:a16="http://schemas.microsoft.com/office/drawing/2014/main" id="{5797F5E6-974F-2FED-32E7-480FB4D598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518681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EB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Deep Learning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Stacked LSTM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12" name="Google Shape;111;p15">
            <a:extLst>
              <a:ext uri="{FF2B5EF4-FFF2-40B4-BE49-F238E27FC236}">
                <a16:creationId xmlns:a16="http://schemas.microsoft.com/office/drawing/2014/main" id="{0AF58075-D2C9-1587-D167-CDE5A4F3D6CA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6A29596-2784-659D-933D-ACE2564EE951}"/>
              </a:ext>
            </a:extLst>
          </p:cNvPr>
          <p:cNvSpPr/>
          <p:nvPr/>
        </p:nvSpPr>
        <p:spPr>
          <a:xfrm>
            <a:off x="939631" y="2143350"/>
            <a:ext cx="1042519" cy="856800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</a:t>
            </a:r>
          </a:p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Layer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5FBB7F-D8CB-1D4F-9965-44BBE125EF5C}"/>
              </a:ext>
            </a:extLst>
          </p:cNvPr>
          <p:cNvSpPr/>
          <p:nvPr/>
        </p:nvSpPr>
        <p:spPr>
          <a:xfrm>
            <a:off x="7161850" y="2143350"/>
            <a:ext cx="1042519" cy="856800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</a:t>
            </a:r>
          </a:p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Layer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9CD74-5A85-33AD-A56C-59D815B8E6A9}"/>
              </a:ext>
            </a:extLst>
          </p:cNvPr>
          <p:cNvSpPr/>
          <p:nvPr/>
        </p:nvSpPr>
        <p:spPr>
          <a:xfrm>
            <a:off x="2495186" y="2143350"/>
            <a:ext cx="1042519" cy="856800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</a:t>
            </a:r>
          </a:p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Layer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9FA67-AEAA-28CC-8C8A-01CAF04BDD12}"/>
              </a:ext>
            </a:extLst>
          </p:cNvPr>
          <p:cNvSpPr/>
          <p:nvPr/>
        </p:nvSpPr>
        <p:spPr>
          <a:xfrm>
            <a:off x="4050741" y="2143350"/>
            <a:ext cx="1042519" cy="856800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</a:t>
            </a:r>
          </a:p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Layer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2561F-9618-D6E4-4162-AD297FA52F51}"/>
              </a:ext>
            </a:extLst>
          </p:cNvPr>
          <p:cNvSpPr/>
          <p:nvPr/>
        </p:nvSpPr>
        <p:spPr>
          <a:xfrm>
            <a:off x="5606296" y="2143350"/>
            <a:ext cx="1042519" cy="856800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</a:t>
            </a:r>
          </a:p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Layer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2B5077-DB86-9D5C-3F04-A3A79889F59A}"/>
              </a:ext>
            </a:extLst>
          </p:cNvPr>
          <p:cNvCxnSpPr>
            <a:cxnSpLocks/>
          </p:cNvCxnSpPr>
          <p:nvPr/>
        </p:nvCxnSpPr>
        <p:spPr>
          <a:xfrm>
            <a:off x="1982150" y="2571750"/>
            <a:ext cx="5130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9E392C-768E-57C0-11D6-9E9FDEACC8BF}"/>
              </a:ext>
            </a:extLst>
          </p:cNvPr>
          <p:cNvCxnSpPr>
            <a:cxnSpLocks/>
          </p:cNvCxnSpPr>
          <p:nvPr/>
        </p:nvCxnSpPr>
        <p:spPr>
          <a:xfrm>
            <a:off x="3537705" y="2571750"/>
            <a:ext cx="5130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5C360A-E2EB-128C-7CB9-6890D2846A87}"/>
              </a:ext>
            </a:extLst>
          </p:cNvPr>
          <p:cNvCxnSpPr>
            <a:cxnSpLocks/>
          </p:cNvCxnSpPr>
          <p:nvPr/>
        </p:nvCxnSpPr>
        <p:spPr>
          <a:xfrm>
            <a:off x="5093260" y="2571750"/>
            <a:ext cx="5130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16BD2A-AC79-2CA7-FDFD-CEEC84B2F723}"/>
              </a:ext>
            </a:extLst>
          </p:cNvPr>
          <p:cNvCxnSpPr>
            <a:cxnSpLocks/>
          </p:cNvCxnSpPr>
          <p:nvPr/>
        </p:nvCxnSpPr>
        <p:spPr>
          <a:xfrm>
            <a:off x="6648815" y="2571750"/>
            <a:ext cx="5130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9CFCAB-863F-D43E-8D91-FC115FA076FF}"/>
              </a:ext>
            </a:extLst>
          </p:cNvPr>
          <p:cNvSpPr txBox="1"/>
          <p:nvPr/>
        </p:nvSpPr>
        <p:spPr>
          <a:xfrm>
            <a:off x="324550" y="3380918"/>
            <a:ext cx="8377374" cy="83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By leveraging multiple LSTM layers, stacked LSTM networks can learn more intricate patterns and provide more accurate predictions for sequential data.</a:t>
            </a:r>
          </a:p>
        </p:txBody>
      </p:sp>
    </p:spTree>
    <p:extLst>
      <p:ext uri="{BB962C8B-B14F-4D97-AF65-F5344CB8AC3E}">
        <p14:creationId xmlns:p14="http://schemas.microsoft.com/office/powerpoint/2010/main" val="352714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Deep Learning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Stacked LSTM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12" name="Google Shape;111;p15">
            <a:extLst>
              <a:ext uri="{FF2B5EF4-FFF2-40B4-BE49-F238E27FC236}">
                <a16:creationId xmlns:a16="http://schemas.microsoft.com/office/drawing/2014/main" id="{0AF58075-D2C9-1587-D167-CDE5A4F3D6CA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Picture 3" descr="Không có mô tả.">
            <a:extLst>
              <a:ext uri="{FF2B5EF4-FFF2-40B4-BE49-F238E27FC236}">
                <a16:creationId xmlns:a16="http://schemas.microsoft.com/office/drawing/2014/main" id="{C20487DE-F378-A386-8947-D90675140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55" y="1655524"/>
            <a:ext cx="8734294" cy="18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6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Deep Learning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Stacked LSTM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12" name="Google Shape;111;p15">
            <a:extLst>
              <a:ext uri="{FF2B5EF4-FFF2-40B4-BE49-F238E27FC236}">
                <a16:creationId xmlns:a16="http://schemas.microsoft.com/office/drawing/2014/main" id="{0AF58075-D2C9-1587-D167-CDE5A4F3D6CA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F7DB13-4724-867C-4C83-5C4956BA0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720359"/>
              </p:ext>
            </p:extLst>
          </p:nvPr>
        </p:nvGraphicFramePr>
        <p:xfrm>
          <a:off x="330288" y="964464"/>
          <a:ext cx="8534556" cy="844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39">
                  <a:extLst>
                    <a:ext uri="{9D8B030D-6E8A-4147-A177-3AD203B41FA5}">
                      <a16:colId xmlns:a16="http://schemas.microsoft.com/office/drawing/2014/main" val="45599189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3045321589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3524015376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593956170"/>
                    </a:ext>
                  </a:extLst>
                </a:gridCol>
              </a:tblGrid>
              <a:tr h="417062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</a:t>
                      </a:r>
                      <a:endParaRPr lang="vi-VN" sz="15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MAE</a:t>
                      </a: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RMSE</a:t>
                      </a: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R-square score</a:t>
                      </a: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974068"/>
                  </a:ext>
                </a:extLst>
              </a:tr>
              <a:tr h="426982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Stacked LSTM</a:t>
                      </a:r>
                      <a:endParaRPr lang="vi-VN" sz="15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0.53</a:t>
                      </a:r>
                      <a:endParaRPr lang="vi-VN" sz="16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0.79</a:t>
                      </a:r>
                      <a:endParaRPr lang="vi-VN" sz="16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0.51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32709"/>
                  </a:ext>
                </a:extLst>
              </a:tr>
            </a:tbl>
          </a:graphicData>
        </a:graphic>
      </p:graphicFrame>
      <p:pic>
        <p:nvPicPr>
          <p:cNvPr id="5" name="Picture 4" descr="Không có mô tả.">
            <a:extLst>
              <a:ext uri="{FF2B5EF4-FFF2-40B4-BE49-F238E27FC236}">
                <a16:creationId xmlns:a16="http://schemas.microsoft.com/office/drawing/2014/main" id="{6E56C2EF-A8DB-A0F7-A480-A5B66D8DE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4" t="3488" r="7692" b="20543"/>
          <a:stretch/>
        </p:blipFill>
        <p:spPr>
          <a:xfrm>
            <a:off x="2448838" y="1945543"/>
            <a:ext cx="4301647" cy="2738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2882AC-E19A-FFF6-EA3D-4AFC09D47A3F}"/>
              </a:ext>
            </a:extLst>
          </p:cNvPr>
          <p:cNvSpPr txBox="1"/>
          <p:nvPr/>
        </p:nvSpPr>
        <p:spPr>
          <a:xfrm>
            <a:off x="5383965" y="3705986"/>
            <a:ext cx="2733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Stacked LSTM</a:t>
            </a:r>
          </a:p>
          <a:p>
            <a:r>
              <a:rPr lang="en-US" b="1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Prediction Results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0475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33</a:t>
            </a:r>
            <a:endParaRPr lang="vi" sz="900" b="1">
              <a:solidFill>
                <a:srgbClr val="494949"/>
              </a:solidFill>
              <a:latin typeface="Open Sans"/>
              <a:ea typeface="Open Sans"/>
              <a:cs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Deep Learning Models</a:t>
            </a:r>
            <a:endParaRPr lang="vi-VN"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Convolutional Long-Short Term Memory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4" name="Google Shape;137;p16">
            <a:extLst>
              <a:ext uri="{FF2B5EF4-FFF2-40B4-BE49-F238E27FC236}">
                <a16:creationId xmlns:a16="http://schemas.microsoft.com/office/drawing/2014/main" id="{B06D1098-79F0-F28F-001C-9B23915CCD5B}"/>
              </a:ext>
            </a:extLst>
          </p:cNvPr>
          <p:cNvSpPr/>
          <p:nvPr/>
        </p:nvSpPr>
        <p:spPr>
          <a:xfrm rot="18900000">
            <a:off x="4469766" y="3766858"/>
            <a:ext cx="387353" cy="392869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8;p16">
            <a:extLst>
              <a:ext uri="{FF2B5EF4-FFF2-40B4-BE49-F238E27FC236}">
                <a16:creationId xmlns:a16="http://schemas.microsoft.com/office/drawing/2014/main" id="{D0DBCEDA-35D2-1D24-506E-F940F8BC5D37}"/>
              </a:ext>
            </a:extLst>
          </p:cNvPr>
          <p:cNvSpPr/>
          <p:nvPr/>
        </p:nvSpPr>
        <p:spPr>
          <a:xfrm rot="13500000">
            <a:off x="6612511" y="2476771"/>
            <a:ext cx="387353" cy="392869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8;p16">
            <a:extLst>
              <a:ext uri="{FF2B5EF4-FFF2-40B4-BE49-F238E27FC236}">
                <a16:creationId xmlns:a16="http://schemas.microsoft.com/office/drawing/2014/main" id="{75B0FC3F-75D0-8683-057E-B613B1D200B2}"/>
              </a:ext>
            </a:extLst>
          </p:cNvPr>
          <p:cNvSpPr/>
          <p:nvPr/>
        </p:nvSpPr>
        <p:spPr>
          <a:xfrm rot="8100000">
            <a:off x="4245353" y="1572793"/>
            <a:ext cx="387353" cy="392869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B812ED-CACF-46D4-A33B-30637C18B09B}"/>
              </a:ext>
            </a:extLst>
          </p:cNvPr>
          <p:cNvSpPr/>
          <p:nvPr/>
        </p:nvSpPr>
        <p:spPr>
          <a:xfrm>
            <a:off x="389518" y="921631"/>
            <a:ext cx="3792690" cy="367787"/>
          </a:xfrm>
          <a:prstGeom prst="rect">
            <a:avLst/>
          </a:prstGeom>
          <a:solidFill>
            <a:srgbClr val="82000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Input Sequence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DAB31-79AE-18A6-37C1-B8923A000886}"/>
              </a:ext>
            </a:extLst>
          </p:cNvPr>
          <p:cNvSpPr/>
          <p:nvPr/>
        </p:nvSpPr>
        <p:spPr>
          <a:xfrm>
            <a:off x="389518" y="1355433"/>
            <a:ext cx="3792690" cy="1165780"/>
          </a:xfrm>
          <a:prstGeom prst="rect">
            <a:avLst/>
          </a:prstGeom>
          <a:solidFill>
            <a:srgbClr val="82000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series of sequential data frames, representing </a:t>
            </a:r>
            <a:r>
              <a:rPr lang="en-US" i="1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</a:t>
            </a:r>
            <a:r>
              <a:rPr lang="en-US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information and patterns over time for further processing.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02465-ECB6-5422-CC46-EFF46A920F9E}"/>
              </a:ext>
            </a:extLst>
          </p:cNvPr>
          <p:cNvSpPr/>
          <p:nvPr/>
        </p:nvSpPr>
        <p:spPr>
          <a:xfrm>
            <a:off x="4909842" y="921631"/>
            <a:ext cx="3792690" cy="367787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Convolutional Layers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0E840-B475-05BC-3715-E567C103FFB6}"/>
              </a:ext>
            </a:extLst>
          </p:cNvPr>
          <p:cNvSpPr/>
          <p:nvPr/>
        </p:nvSpPr>
        <p:spPr>
          <a:xfrm>
            <a:off x="4909842" y="1355433"/>
            <a:ext cx="3792690" cy="1165780"/>
          </a:xfrm>
          <a:prstGeom prst="rect">
            <a:avLst/>
          </a:prstGeom>
          <a:solidFill>
            <a:srgbClr val="00B0F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convolutional filters to each frame to </a:t>
            </a:r>
            <a:r>
              <a:rPr lang="en-US" i="1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extract</a:t>
            </a:r>
            <a:r>
              <a:rPr lang="en-US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i="1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</a:t>
            </a:r>
            <a:r>
              <a:rPr lang="en-US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important patterns, edges, and textures.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E3A563-F413-FD2C-0EFF-F46BE7F06426}"/>
              </a:ext>
            </a:extLst>
          </p:cNvPr>
          <p:cNvSpPr/>
          <p:nvPr/>
        </p:nvSpPr>
        <p:spPr>
          <a:xfrm>
            <a:off x="389518" y="3070798"/>
            <a:ext cx="3792690" cy="367787"/>
          </a:xfrm>
          <a:prstGeom prst="rect">
            <a:avLst/>
          </a:prstGeom>
          <a:solidFill>
            <a:srgbClr val="92D05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Output Layer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62A946-9991-BB7E-55DC-4E6F426739D8}"/>
              </a:ext>
            </a:extLst>
          </p:cNvPr>
          <p:cNvSpPr/>
          <p:nvPr/>
        </p:nvSpPr>
        <p:spPr>
          <a:xfrm>
            <a:off x="389518" y="3504600"/>
            <a:ext cx="3792690" cy="1165780"/>
          </a:xfrm>
          <a:prstGeom prst="rect">
            <a:avLst/>
          </a:prstGeom>
          <a:solidFill>
            <a:srgbClr val="92D05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Generate </a:t>
            </a:r>
            <a:r>
              <a:rPr lang="en-US" i="1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 predictions </a:t>
            </a:r>
            <a:r>
              <a:rPr lang="en-US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on the processed spatiotemporal features.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59B1CC-CF30-47EB-8A22-C539336A4C47}"/>
              </a:ext>
            </a:extLst>
          </p:cNvPr>
          <p:cNvSpPr/>
          <p:nvPr/>
        </p:nvSpPr>
        <p:spPr>
          <a:xfrm>
            <a:off x="4909842" y="3070798"/>
            <a:ext cx="3792690" cy="367787"/>
          </a:xfrm>
          <a:prstGeom prst="rect">
            <a:avLst/>
          </a:prstGeom>
          <a:solidFill>
            <a:srgbClr val="7030A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LSTM Layers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57E4A-BB74-EB6A-31D6-1C0425FF322C}"/>
              </a:ext>
            </a:extLst>
          </p:cNvPr>
          <p:cNvSpPr/>
          <p:nvPr/>
        </p:nvSpPr>
        <p:spPr>
          <a:xfrm>
            <a:off x="4909842" y="3504600"/>
            <a:ext cx="3792690" cy="1165780"/>
          </a:xfrm>
          <a:prstGeom prst="rect">
            <a:avLst/>
          </a:prstGeom>
          <a:solidFill>
            <a:srgbClr val="7030A0">
              <a:alpha val="1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Capture </a:t>
            </a:r>
            <a:r>
              <a:rPr lang="en-US" i="1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temporal dependencies </a:t>
            </a:r>
            <a:r>
              <a:rPr lang="en-US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 maintaining spatial structure, using convolutional operations within LSTM cells.</a:t>
            </a:r>
          </a:p>
        </p:txBody>
      </p:sp>
      <p:graphicFrame>
        <p:nvGraphicFramePr>
          <p:cNvPr id="3" name="Google Shape;111;p15">
            <a:extLst>
              <a:ext uri="{FF2B5EF4-FFF2-40B4-BE49-F238E27FC236}">
                <a16:creationId xmlns:a16="http://schemas.microsoft.com/office/drawing/2014/main" id="{8B85279A-1522-DFCF-0D00-DA937971B928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99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Deep Learning Models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Convolutional LSTM</a:t>
            </a: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12" name="Google Shape;111;p15">
            <a:extLst>
              <a:ext uri="{FF2B5EF4-FFF2-40B4-BE49-F238E27FC236}">
                <a16:creationId xmlns:a16="http://schemas.microsoft.com/office/drawing/2014/main" id="{0AF58075-D2C9-1587-D167-CDE5A4F3D6CA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DBC2E5E-8360-081C-2231-F4FD65039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79" y="1358186"/>
            <a:ext cx="8572500" cy="24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35</a:t>
            </a:r>
            <a:endParaRPr lang="vi" sz="900" b="1">
              <a:solidFill>
                <a:srgbClr val="494949"/>
              </a:solidFill>
              <a:latin typeface="Open Sans"/>
              <a:ea typeface="Open Sans"/>
              <a:cs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ARIMA Model</a:t>
            </a:r>
            <a:endParaRPr lang="vi-VN"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1300" err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AutoRegressive</a:t>
            </a: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 Integrated Moving Average</a:t>
            </a:r>
            <a:endParaRPr lang="en-US" sz="1200"/>
          </a:p>
          <a:p>
            <a:pPr>
              <a:buSzPts val="1100"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6D40C-87B8-7B3F-544E-E075DD50E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0" b="5769"/>
          <a:stretch/>
        </p:blipFill>
        <p:spPr>
          <a:xfrm>
            <a:off x="2282238" y="999338"/>
            <a:ext cx="5093922" cy="492692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1BC6F-227B-D61D-0D73-05B339EB3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6" t="8898" r="667" b="5508"/>
          <a:stretch/>
        </p:blipFill>
        <p:spPr>
          <a:xfrm>
            <a:off x="2282238" y="1768697"/>
            <a:ext cx="3693626" cy="1105809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7610151C-9A2D-175D-60A3-12A7B2EE92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18332" r="-187" b="7919"/>
          <a:stretch/>
        </p:blipFill>
        <p:spPr>
          <a:xfrm>
            <a:off x="2312097" y="2968371"/>
            <a:ext cx="2991424" cy="738466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D5B839-862E-E2CE-0853-BD123C090905}"/>
              </a:ext>
            </a:extLst>
          </p:cNvPr>
          <p:cNvSpPr txBox="1"/>
          <p:nvPr/>
        </p:nvSpPr>
        <p:spPr>
          <a:xfrm>
            <a:off x="548641" y="994253"/>
            <a:ext cx="1593702" cy="435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13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Auto Regression: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A71E25-1C11-ED67-A579-D0E5AEC1E90D}"/>
              </a:ext>
            </a:extLst>
          </p:cNvPr>
          <p:cNvSpPr txBox="1"/>
          <p:nvPr/>
        </p:nvSpPr>
        <p:spPr>
          <a:xfrm>
            <a:off x="548641" y="1667527"/>
            <a:ext cx="1593702" cy="4343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13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Moving Average:</a:t>
            </a:r>
            <a:endParaRPr lang="en-US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E66581-8245-4D71-E63A-685A18CE8345}"/>
              </a:ext>
            </a:extLst>
          </p:cNvPr>
          <p:cNvSpPr txBox="1"/>
          <p:nvPr/>
        </p:nvSpPr>
        <p:spPr>
          <a:xfrm>
            <a:off x="548641" y="3781294"/>
            <a:ext cx="1593702" cy="4343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13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Integrated:</a:t>
            </a:r>
            <a:endParaRPr lang="en-US" b="1"/>
          </a:p>
        </p:txBody>
      </p:sp>
      <p:pic>
        <p:nvPicPr>
          <p:cNvPr id="22" name="Picture 21" descr="A black and white image of a math equation&#10;&#10;Description automatically generated">
            <a:extLst>
              <a:ext uri="{FF2B5EF4-FFF2-40B4-BE49-F238E27FC236}">
                <a16:creationId xmlns:a16="http://schemas.microsoft.com/office/drawing/2014/main" id="{484AC37A-8430-546D-EFF8-9421C24AC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138" y="3906081"/>
            <a:ext cx="3421825" cy="619126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Google Shape;111;p15">
            <a:extLst>
              <a:ext uri="{FF2B5EF4-FFF2-40B4-BE49-F238E27FC236}">
                <a16:creationId xmlns:a16="http://schemas.microsoft.com/office/drawing/2014/main" id="{BF136BAA-E17F-33A2-3F51-413BF443C989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9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76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ARIMA Model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1300" err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AutoRegressive</a:t>
            </a: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 Integrated Moving Average</a:t>
            </a:r>
            <a:endParaRPr lang="en-US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3" name="Google Shape;115;p15">
            <a:extLst>
              <a:ext uri="{FF2B5EF4-FFF2-40B4-BE49-F238E27FC236}">
                <a16:creationId xmlns:a16="http://schemas.microsoft.com/office/drawing/2014/main" id="{A92BF8ED-0076-B7DD-C4F4-598ADE9030DC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70C521-F420-16D0-4025-82EA84AE5926}"/>
              </a:ext>
            </a:extLst>
          </p:cNvPr>
          <p:cNvSpPr/>
          <p:nvPr/>
        </p:nvSpPr>
        <p:spPr>
          <a:xfrm>
            <a:off x="815340" y="1175224"/>
            <a:ext cx="3657600" cy="47465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ACF</a:t>
            </a:r>
          </a:p>
          <a:p>
            <a:pPr algn="ctr"/>
            <a:r>
              <a:rPr lang="en-US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(Autocorrelation Function)</a:t>
            </a:r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00AAA3-106D-C57B-3237-ED743EC8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346" y="1951069"/>
            <a:ext cx="3021589" cy="235569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D19307B-E5D9-46AA-23C2-9F44FE2F0211}"/>
              </a:ext>
            </a:extLst>
          </p:cNvPr>
          <p:cNvSpPr/>
          <p:nvPr/>
        </p:nvSpPr>
        <p:spPr>
          <a:xfrm>
            <a:off x="4989075" y="1187686"/>
            <a:ext cx="3657600" cy="47465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PACF</a:t>
            </a:r>
          </a:p>
          <a:p>
            <a:pPr algn="ctr"/>
            <a:r>
              <a:rPr lang="en-US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(Partial Autocorrelation Function)</a:t>
            </a:r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D90453-1963-9CB0-3A5A-778F930AC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831" y="1927699"/>
            <a:ext cx="3122088" cy="23556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088F41-0356-4394-C6D6-0A0771388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831" y="1963532"/>
            <a:ext cx="3122088" cy="2355693"/>
          </a:xfrm>
          <a:prstGeom prst="rect">
            <a:avLst/>
          </a:prstGeom>
        </p:spPr>
      </p:pic>
      <p:graphicFrame>
        <p:nvGraphicFramePr>
          <p:cNvPr id="13" name="Google Shape;111;p15">
            <a:extLst>
              <a:ext uri="{FF2B5EF4-FFF2-40B4-BE49-F238E27FC236}">
                <a16:creationId xmlns:a16="http://schemas.microsoft.com/office/drawing/2014/main" id="{4355F0F5-4BEC-070F-9F5F-4FC0D0E2EF09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21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37</a:t>
            </a:r>
            <a:endParaRPr lang="vi" sz="900" b="1">
              <a:solidFill>
                <a:srgbClr val="494949"/>
              </a:solidFill>
              <a:latin typeface="Open Sans"/>
              <a:ea typeface="Open Sans"/>
              <a:cs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ARIMA Model</a:t>
            </a:r>
            <a:endParaRPr lang="vi-VN"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1300" err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AutoRegressive</a:t>
            </a: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 Integrated Moving Average</a:t>
            </a:r>
            <a:endParaRPr lang="en-US" sz="1200"/>
          </a:p>
          <a:p>
            <a:pPr>
              <a:buSzPts val="1100"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D5B839-862E-E2CE-0853-BD123C090905}"/>
              </a:ext>
            </a:extLst>
          </p:cNvPr>
          <p:cNvSpPr txBox="1"/>
          <p:nvPr/>
        </p:nvSpPr>
        <p:spPr>
          <a:xfrm>
            <a:off x="354252" y="1096027"/>
            <a:ext cx="4168035" cy="5674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ARIMA </a:t>
            </a:r>
            <a:r>
              <a:rPr lang="en-US" sz="1800" i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(p, d, q)</a:t>
            </a:r>
            <a:r>
              <a:rPr lang="en-US" sz="18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  function:</a:t>
            </a:r>
          </a:p>
        </p:txBody>
      </p:sp>
      <p:pic>
        <p:nvPicPr>
          <p:cNvPr id="3" name="Picture 2" descr="A black and white image of symbols&#10;&#10;Description automatically generated">
            <a:extLst>
              <a:ext uri="{FF2B5EF4-FFF2-40B4-BE49-F238E27FC236}">
                <a16:creationId xmlns:a16="http://schemas.microsoft.com/office/drawing/2014/main" id="{2FD995C2-4911-ED27-2DF0-B5A47811C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24" y="1660535"/>
            <a:ext cx="8204548" cy="64028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2F1F4-BC5B-6727-BD09-A5178049CBB3}"/>
              </a:ext>
            </a:extLst>
          </p:cNvPr>
          <p:cNvSpPr txBox="1"/>
          <p:nvPr/>
        </p:nvSpPr>
        <p:spPr>
          <a:xfrm>
            <a:off x="988382" y="2575663"/>
            <a:ext cx="7095992" cy="1059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200000"/>
              </a:lnSpc>
              <a:buFont typeface="Calibri"/>
              <a:buChar char="-"/>
            </a:pPr>
            <a:r>
              <a:rPr lang="en-US" sz="11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ACF (Autocorrelation Function):</a:t>
            </a:r>
            <a:r>
              <a:rPr lang="en-US" sz="11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 helps identify value for </a:t>
            </a:r>
            <a:r>
              <a:rPr lang="en-US" sz="1100" i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q</a:t>
            </a:r>
            <a:r>
              <a:rPr lang="en-US" sz="11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1100">
              <a:ea typeface="Open Sans"/>
            </a:endParaRPr>
          </a:p>
          <a:p>
            <a:pPr marL="171450" indent="-171450">
              <a:lnSpc>
                <a:spcPct val="200000"/>
              </a:lnSpc>
              <a:buFont typeface="Calibri"/>
              <a:buChar char="-"/>
            </a:pPr>
            <a:r>
              <a:rPr lang="en-US" sz="11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PACF (Partial Autocorrelation Function): </a:t>
            </a:r>
            <a:r>
              <a:rPr lang="en-US" sz="11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helps identify value for </a:t>
            </a:r>
            <a:r>
              <a:rPr lang="en-US" sz="1100" i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p</a:t>
            </a:r>
            <a:r>
              <a:rPr lang="en-US" sz="11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Calibri"/>
              <a:buChar char="-"/>
            </a:pPr>
            <a:r>
              <a:rPr lang="en-US" sz="11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Augmented Dickey-Fuller (ADF) Test: </a:t>
            </a:r>
            <a:r>
              <a:rPr lang="en-US" sz="11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Normally, the time series will be stationary with </a:t>
            </a:r>
            <a:r>
              <a:rPr lang="en-US" sz="1100" i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</a:t>
            </a:r>
            <a:r>
              <a:rPr lang="en-US" sz="11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 = 0 or </a:t>
            </a:r>
            <a:r>
              <a:rPr lang="en-US" sz="1100" i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</a:t>
            </a:r>
            <a:r>
              <a:rPr lang="en-US" sz="11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 = 1. </a:t>
            </a:r>
            <a:endParaRPr lang="en-US" sz="1100" b="1"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5" name="Google Shape;111;p15">
            <a:extLst>
              <a:ext uri="{FF2B5EF4-FFF2-40B4-BE49-F238E27FC236}">
                <a16:creationId xmlns:a16="http://schemas.microsoft.com/office/drawing/2014/main" id="{0482B3B7-7B99-0478-1BE3-DA2ADA7EB8EB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5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5BB43A-A406-9C2B-8D63-2586A929351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321000" y="192751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Numbers and Figures Inferred from Data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ED9DE4-B8C1-E480-150B-2CC2E60250F6}"/>
              </a:ext>
            </a:extLst>
          </p:cNvPr>
          <p:cNvGrpSpPr/>
          <p:nvPr/>
        </p:nvGrpSpPr>
        <p:grpSpPr>
          <a:xfrm>
            <a:off x="7400116" y="2069217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ounded Rectangle 18">
              <a:extLst>
                <a:ext uri="{FF2B5EF4-FFF2-40B4-BE49-F238E27FC236}">
                  <a16:creationId xmlns:a16="http://schemas.microsoft.com/office/drawing/2014/main" id="{BDD82024-7B73-2F9A-4C8D-256FCC184649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20E68C-17A4-1B2A-C595-0353E784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309" r="13309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1F3F7-4DF6-8888-97C5-42493BD598AF}"/>
              </a:ext>
            </a:extLst>
          </p:cNvPr>
          <p:cNvGrpSpPr/>
          <p:nvPr/>
        </p:nvGrpSpPr>
        <p:grpSpPr>
          <a:xfrm>
            <a:off x="6569026" y="3930259"/>
            <a:ext cx="1418104" cy="1401322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ed Rectangle 18">
              <a:extLst>
                <a:ext uri="{FF2B5EF4-FFF2-40B4-BE49-F238E27FC236}">
                  <a16:creationId xmlns:a16="http://schemas.microsoft.com/office/drawing/2014/main" id="{142B964A-C08E-7330-C583-6E736395DAFE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2BD205A-6B3A-F49E-6951-EA4556BC4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041" r="15041"/>
            <a:stretch/>
          </p:blipFill>
          <p:spPr>
            <a:xfrm>
              <a:off x="2638594" y="102821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4ADFE4-A351-68C3-F6BD-A3FEE21DB6D9}"/>
              </a:ext>
            </a:extLst>
          </p:cNvPr>
          <p:cNvGrpSpPr/>
          <p:nvPr/>
        </p:nvGrpSpPr>
        <p:grpSpPr>
          <a:xfrm>
            <a:off x="6181216" y="345148"/>
            <a:ext cx="2006467" cy="2006487"/>
            <a:chOff x="2718422" y="345148"/>
            <a:chExt cx="2006467" cy="2006487"/>
          </a:xfrm>
        </p:grpSpPr>
        <p:sp>
          <p:nvSpPr>
            <p:cNvPr id="6" name="Rounded Rectangle 18">
              <a:extLst>
                <a:ext uri="{FF2B5EF4-FFF2-40B4-BE49-F238E27FC236}">
                  <a16:creationId xmlns:a16="http://schemas.microsoft.com/office/drawing/2014/main" id="{EBEDC814-F191-ADC3-906E-A8A48E870557}"/>
                </a:ext>
              </a:extLst>
            </p:cNvPr>
            <p:cNvSpPr/>
            <p:nvPr/>
          </p:nvSpPr>
          <p:spPr>
            <a:xfrm rot="2684569">
              <a:off x="2723293" y="353599"/>
              <a:ext cx="1985752" cy="1989584"/>
            </a:xfrm>
            <a:prstGeom prst="round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8C8615-FDF7-C3E4-2F99-8CFA561F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000" r="18000"/>
            <a:stretch/>
          </p:blipFill>
          <p:spPr>
            <a:xfrm>
              <a:off x="2718422" y="345148"/>
              <a:ext cx="2006467" cy="2006487"/>
            </a:xfrm>
            <a:custGeom>
              <a:avLst/>
              <a:gdLst>
                <a:gd name="connsiteX0" fmla="*/ 973630 w 1953943"/>
                <a:gd name="connsiteY0" fmla="*/ 3 h 1953962"/>
                <a:gd name="connsiteX1" fmla="*/ 1154223 w 1953943"/>
                <a:gd name="connsiteY1" fmla="*/ 73859 h 1953962"/>
                <a:gd name="connsiteX2" fmla="*/ 1878467 w 1953943"/>
                <a:gd name="connsiteY2" fmla="*/ 791631 h 1953962"/>
                <a:gd name="connsiteX3" fmla="*/ 1880086 w 1953943"/>
                <a:gd name="connsiteY3" fmla="*/ 1152145 h 1953962"/>
                <a:gd name="connsiteX4" fmla="*/ 1160236 w 1953943"/>
                <a:gd name="connsiteY4" fmla="*/ 1878486 h 1953962"/>
                <a:gd name="connsiteX5" fmla="*/ 799722 w 1953943"/>
                <a:gd name="connsiteY5" fmla="*/ 1880105 h 1953962"/>
                <a:gd name="connsiteX6" fmla="*/ 75477 w 1953943"/>
                <a:gd name="connsiteY6" fmla="*/ 1162333 h 1953962"/>
                <a:gd name="connsiteX7" fmla="*/ 73859 w 1953943"/>
                <a:gd name="connsiteY7" fmla="*/ 801818 h 1953962"/>
                <a:gd name="connsiteX8" fmla="*/ 793708 w 1953943"/>
                <a:gd name="connsiteY8" fmla="*/ 75477 h 1953962"/>
                <a:gd name="connsiteX9" fmla="*/ 973630 w 1953943"/>
                <a:gd name="connsiteY9" fmla="*/ 3 h 195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3943" h="1953962">
                  <a:moveTo>
                    <a:pt x="973630" y="3"/>
                  </a:moveTo>
                  <a:cubicBezTo>
                    <a:pt x="1038870" y="-290"/>
                    <a:pt x="1104223" y="24306"/>
                    <a:pt x="1154223" y="73859"/>
                  </a:cubicBezTo>
                  <a:lnTo>
                    <a:pt x="1878467" y="791631"/>
                  </a:lnTo>
                  <a:cubicBezTo>
                    <a:pt x="1978467" y="890737"/>
                    <a:pt x="1979192" y="1052145"/>
                    <a:pt x="1880086" y="1152145"/>
                  </a:cubicBezTo>
                  <a:lnTo>
                    <a:pt x="1160236" y="1878486"/>
                  </a:lnTo>
                  <a:cubicBezTo>
                    <a:pt x="1061130" y="1978486"/>
                    <a:pt x="899722" y="1979211"/>
                    <a:pt x="799722" y="1880105"/>
                  </a:cubicBezTo>
                  <a:lnTo>
                    <a:pt x="75477" y="1162333"/>
                  </a:lnTo>
                  <a:cubicBezTo>
                    <a:pt x="-24523" y="1063226"/>
                    <a:pt x="-25248" y="901818"/>
                    <a:pt x="73859" y="801818"/>
                  </a:cubicBezTo>
                  <a:lnTo>
                    <a:pt x="793708" y="75477"/>
                  </a:lnTo>
                  <a:cubicBezTo>
                    <a:pt x="843261" y="25477"/>
                    <a:pt x="908390" y="296"/>
                    <a:pt x="973630" y="3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8887280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39</a:t>
            </a: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Results 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Numbers and Figures Inferred from 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830352-ABBD-8BBC-B151-6A5F40CDC29E}"/>
              </a:ext>
            </a:extLst>
          </p:cNvPr>
          <p:cNvSpPr/>
          <p:nvPr/>
        </p:nvSpPr>
        <p:spPr>
          <a:xfrm>
            <a:off x="538996" y="1990577"/>
            <a:ext cx="8086844" cy="1788942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216000" rIns="91440" bIns="45720" rtlCol="0" anchor="t" anchorCtr="0"/>
          <a:lstStyle/>
          <a:p>
            <a:pPr algn="ctr"/>
            <a:r>
              <a:rPr lang="en-US" sz="1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Evaluation Metrics</a:t>
            </a:r>
            <a:endParaRPr lang="vi-VN" sz="16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8AC5-D878-2517-7ED7-482A954538FE}"/>
              </a:ext>
            </a:extLst>
          </p:cNvPr>
          <p:cNvGrpSpPr/>
          <p:nvPr/>
        </p:nvGrpSpPr>
        <p:grpSpPr>
          <a:xfrm>
            <a:off x="798342" y="2732336"/>
            <a:ext cx="7547316" cy="798911"/>
            <a:chOff x="911891" y="2366575"/>
            <a:chExt cx="7547316" cy="7989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11F6A3-CBEC-22B3-5E2F-632C01B78B5A}"/>
                </a:ext>
              </a:extLst>
            </p:cNvPr>
            <p:cNvSpPr/>
            <p:nvPr/>
          </p:nvSpPr>
          <p:spPr>
            <a:xfrm>
              <a:off x="3542549" y="2366575"/>
              <a:ext cx="2286000" cy="798911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b="1" kern="100">
                  <a:solidFill>
                    <a:srgbClr val="49494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RMSE</a:t>
              </a:r>
              <a:endParaRPr lang="en-US" b="1" kern="1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US" kern="100">
                  <a:solidFill>
                    <a:srgbClr val="49494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Root Mean Square Error</a:t>
              </a:r>
              <a:endParaRPr lang="vi-VN" kern="100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4AF2E4-64D2-CDFD-EA51-1B8E5CCE8C84}"/>
                </a:ext>
              </a:extLst>
            </p:cNvPr>
            <p:cNvSpPr/>
            <p:nvPr/>
          </p:nvSpPr>
          <p:spPr>
            <a:xfrm>
              <a:off x="911891" y="2366575"/>
              <a:ext cx="2286000" cy="798911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b="1" kern="100">
                  <a:solidFill>
                    <a:srgbClr val="494949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MAE</a:t>
              </a:r>
              <a:endParaRPr lang="en-US" sz="1400" b="1" kern="100">
                <a:solidFill>
                  <a:srgbClr val="49494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US" kern="100">
                  <a:solidFill>
                    <a:srgbClr val="49494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Mean Absolute Error</a:t>
              </a:r>
              <a:endParaRPr lang="vi-VN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4FDCE3-D77A-ADC6-DA3D-F0C34A61608C}"/>
                    </a:ext>
                  </a:extLst>
                </p:cNvPr>
                <p:cNvSpPr/>
                <p:nvPr/>
              </p:nvSpPr>
              <p:spPr>
                <a:xfrm>
                  <a:off x="6173207" y="2369565"/>
                  <a:ext cx="2286000" cy="792930"/>
                </a:xfrm>
                <a:prstGeom prst="rect">
                  <a:avLst/>
                </a:prstGeom>
                <a:solidFill>
                  <a:srgbClr val="F4FAED"/>
                </a:solidFill>
                <a:ln w="15875">
                  <a:solidFill>
                    <a:schemeClr val="bg2">
                      <a:alpha val="61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kern="100" dirty="0" smtClean="0">
                                <a:solidFill>
                                  <a:srgbClr val="494949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kern="100" dirty="0" smtClean="0">
                                <a:solidFill>
                                  <a:srgbClr val="494949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sz="1600" b="1" i="1" kern="100" dirty="0" smtClean="0">
                                <a:solidFill>
                                  <a:srgbClr val="494949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b="1" kern="100">
                    <a:solidFill>
                      <a:srgbClr val="494949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  <a:p>
                  <a:pPr algn="ctr"/>
                  <a:r>
                    <a:rPr lang="en-US" kern="100">
                      <a:solidFill>
                        <a:srgbClr val="494949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R-squared</a:t>
                  </a:r>
                  <a:endParaRPr lang="vi-VN" kern="100">
                    <a:solidFill>
                      <a:srgbClr val="494949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4FDCE3-D77A-ADC6-DA3D-F0C34A6160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3207" y="2369565"/>
                  <a:ext cx="2286000" cy="7929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5875">
                  <a:solidFill>
                    <a:schemeClr val="bg2">
                      <a:alpha val="61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" name="Google Shape;111;p15">
            <a:extLst>
              <a:ext uri="{FF2B5EF4-FFF2-40B4-BE49-F238E27FC236}">
                <a16:creationId xmlns:a16="http://schemas.microsoft.com/office/drawing/2014/main" id="{D5307324-A960-E0FE-16E2-7B450835F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6169073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14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The need for correct predictions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Google Shape;111;p15">
            <a:extLst>
              <a:ext uri="{FF2B5EF4-FFF2-40B4-BE49-F238E27FC236}">
                <a16:creationId xmlns:a16="http://schemas.microsoft.com/office/drawing/2014/main" id="{8E0A7BBA-82ED-350A-ABF2-BBE4EC13D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035225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EB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73A99-6120-9459-8CDF-566AD84FE9ED}"/>
              </a:ext>
            </a:extLst>
          </p:cNvPr>
          <p:cNvSpPr txBox="1"/>
          <p:nvPr/>
        </p:nvSpPr>
        <p:spPr>
          <a:xfrm>
            <a:off x="2286000" y="435649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Overloading of th</a:t>
            </a:r>
            <a:r>
              <a:rPr lang="en-US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e healthcare system</a:t>
            </a:r>
            <a:endParaRPr lang="en-US" sz="14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61A6AB-6BF4-94C2-2374-5CDF86C49A49}"/>
              </a:ext>
            </a:extLst>
          </p:cNvPr>
          <p:cNvGrpSpPr/>
          <p:nvPr/>
        </p:nvGrpSpPr>
        <p:grpSpPr>
          <a:xfrm>
            <a:off x="1630884" y="946543"/>
            <a:ext cx="5882231" cy="3250414"/>
            <a:chOff x="174625" y="1168191"/>
            <a:chExt cx="4442016" cy="2454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C01BA6-BBA7-EE81-6C84-FCD3A4A07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3505"/>
            <a:stretch/>
          </p:blipFill>
          <p:spPr>
            <a:xfrm>
              <a:off x="174625" y="1190115"/>
              <a:ext cx="4442016" cy="24326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FBC9AF-F7B8-01EF-432A-4AB2E7847D22}"/>
                </a:ext>
              </a:extLst>
            </p:cNvPr>
            <p:cNvSpPr/>
            <p:nvPr/>
          </p:nvSpPr>
          <p:spPr>
            <a:xfrm>
              <a:off x="174625" y="1168191"/>
              <a:ext cx="4442016" cy="2454568"/>
            </a:xfrm>
            <a:prstGeom prst="rect">
              <a:avLst/>
            </a:prstGeom>
            <a:solidFill>
              <a:schemeClr val="accent1">
                <a:lumMod val="75000"/>
                <a:alpha val="0"/>
              </a:scheme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vi-VN"/>
            </a:p>
          </p:txBody>
        </p:sp>
      </p:grpSp>
      <p:sp>
        <p:nvSpPr>
          <p:cNvPr id="7" name="Google Shape;115;p15">
            <a:extLst>
              <a:ext uri="{FF2B5EF4-FFF2-40B4-BE49-F238E27FC236}">
                <a16:creationId xmlns:a16="http://schemas.microsoft.com/office/drawing/2014/main" id="{91DD3877-860B-9276-91C7-118088C72CEC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4442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Results </a:t>
            </a:r>
          </a:p>
          <a:p>
            <a:r>
              <a:rPr lang="en-US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Model comparison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3" name="Google Shape;111;p15">
            <a:extLst>
              <a:ext uri="{FF2B5EF4-FFF2-40B4-BE49-F238E27FC236}">
                <a16:creationId xmlns:a16="http://schemas.microsoft.com/office/drawing/2014/main" id="{D5307324-A960-E0FE-16E2-7B450835F985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A81B40-1BC3-A300-781F-2A4EFB0E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022916"/>
              </p:ext>
            </p:extLst>
          </p:nvPr>
        </p:nvGraphicFramePr>
        <p:xfrm>
          <a:off x="330288" y="964462"/>
          <a:ext cx="8534556" cy="3599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39">
                  <a:extLst>
                    <a:ext uri="{9D8B030D-6E8A-4147-A177-3AD203B41FA5}">
                      <a16:colId xmlns:a16="http://schemas.microsoft.com/office/drawing/2014/main" val="45599189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3045321589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3524015376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593956170"/>
                    </a:ext>
                  </a:extLst>
                </a:gridCol>
              </a:tblGrid>
              <a:tr h="503947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</a:t>
                      </a:r>
                      <a:endParaRPr lang="vi-VN" sz="16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R-square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974068"/>
                  </a:ext>
                </a:extLst>
              </a:tr>
              <a:tr h="515935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LSTM</a:t>
                      </a:r>
                      <a:endParaRPr lang="vi-VN" sz="15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0.83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0.97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-0.47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869273"/>
                  </a:ext>
                </a:extLst>
              </a:tr>
              <a:tr h="515935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RNN</a:t>
                      </a:r>
                      <a:endParaRPr lang="vi-VN" sz="15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49494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0.70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0.91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-0.27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32709"/>
                  </a:ext>
                </a:extLst>
              </a:tr>
              <a:tr h="515935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GRU</a:t>
                      </a:r>
                      <a:endParaRPr lang="vi-VN" sz="15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0.83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0.97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49494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-0.47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92715"/>
                  </a:ext>
                </a:extLst>
              </a:tr>
              <a:tr h="515935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Stacked LSTM</a:t>
                      </a:r>
                      <a:endParaRPr lang="vi-VN" sz="15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0.53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0.79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0.51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512257"/>
                  </a:ext>
                </a:extLst>
              </a:tr>
              <a:tr h="515935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Convolutional LSTM</a:t>
                      </a:r>
                      <a:endParaRPr lang="vi-VN" sz="15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49494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1.05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49494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1.17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49494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-0.21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109919"/>
                  </a:ext>
                </a:extLst>
              </a:tr>
              <a:tr h="515935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ARIMA Model</a:t>
                      </a:r>
                      <a:endParaRPr lang="vi-VN" sz="15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49494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0.00008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49494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0.0001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49494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0.20</a:t>
                      </a:r>
                      <a:endParaRPr lang="vi-VN" sz="15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43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26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41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3515"/>
            <a:ext cx="8502000" cy="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Results </a:t>
            </a:r>
          </a:p>
          <a:p>
            <a:r>
              <a:rPr lang="en-US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Model comparison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3" name="Google Shape;111;p15">
            <a:extLst>
              <a:ext uri="{FF2B5EF4-FFF2-40B4-BE49-F238E27FC236}">
                <a16:creationId xmlns:a16="http://schemas.microsoft.com/office/drawing/2014/main" id="{D5307324-A960-E0FE-16E2-7B450835F985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D027D7-C1C8-AC56-1937-C8D8F8C66D8F}"/>
              </a:ext>
            </a:extLst>
          </p:cNvPr>
          <p:cNvSpPr txBox="1"/>
          <p:nvPr/>
        </p:nvSpPr>
        <p:spPr>
          <a:xfrm>
            <a:off x="5127674" y="3486657"/>
            <a:ext cx="3945988" cy="807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200"/>
              </a:spcAft>
            </a:pPr>
            <a:r>
              <a:rPr lang="en-US" sz="1300" kern="150" spc="-2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Susceptible – Infectious – Recovered – Vaccinated </a:t>
            </a:r>
            <a:r>
              <a:rPr lang="en-US" sz="1500" kern="150" spc="-2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(SIRV)</a:t>
            </a:r>
          </a:p>
          <a:p>
            <a:r>
              <a:rPr lang="en-US" b="1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Prediction Results</a:t>
            </a:r>
            <a:endParaRPr lang="en-US" b="1"/>
          </a:p>
        </p:txBody>
      </p:sp>
      <p:pic>
        <p:nvPicPr>
          <p:cNvPr id="1026" name="Picture 2" descr="Open photo">
            <a:extLst>
              <a:ext uri="{FF2B5EF4-FFF2-40B4-BE49-F238E27FC236}">
                <a16:creationId xmlns:a16="http://schemas.microsoft.com/office/drawing/2014/main" id="{155BC823-1658-0261-F6DD-478BB5379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/>
          <a:stretch/>
        </p:blipFill>
        <p:spPr bwMode="auto">
          <a:xfrm>
            <a:off x="269300" y="1002102"/>
            <a:ext cx="4745966" cy="36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85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42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Results </a:t>
            </a:r>
          </a:p>
          <a:p>
            <a:r>
              <a:rPr lang="en-US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Model comparison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3" name="Google Shape;111;p15">
            <a:extLst>
              <a:ext uri="{FF2B5EF4-FFF2-40B4-BE49-F238E27FC236}">
                <a16:creationId xmlns:a16="http://schemas.microsoft.com/office/drawing/2014/main" id="{D5307324-A960-E0FE-16E2-7B450835F985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A81B40-1BC3-A300-781F-2A4EFB0E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111393"/>
              </p:ext>
            </p:extLst>
          </p:nvPr>
        </p:nvGraphicFramePr>
        <p:xfrm>
          <a:off x="330288" y="964464"/>
          <a:ext cx="8534556" cy="844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39">
                  <a:extLst>
                    <a:ext uri="{9D8B030D-6E8A-4147-A177-3AD203B41FA5}">
                      <a16:colId xmlns:a16="http://schemas.microsoft.com/office/drawing/2014/main" val="45599189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3045321589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3524015376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593956170"/>
                    </a:ext>
                  </a:extLst>
                </a:gridCol>
              </a:tblGrid>
              <a:tr h="417062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</a:t>
                      </a:r>
                      <a:endParaRPr lang="vi-VN" sz="15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MAE</a:t>
                      </a: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RMSE</a:t>
                      </a: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R-square score</a:t>
                      </a: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974068"/>
                  </a:ext>
                </a:extLst>
              </a:tr>
              <a:tr h="42698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ARIMA Model</a:t>
                      </a:r>
                      <a:endParaRPr lang="vi-VN" sz="16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49494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0.00008</a:t>
                      </a:r>
                      <a:endParaRPr lang="vi-VN" sz="16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49494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0.0001</a:t>
                      </a:r>
                      <a:endParaRPr lang="vi-VN" sz="16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49494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0.20</a:t>
                      </a:r>
                      <a:endParaRPr lang="vi-VN" sz="16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327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4662DC5-1FCF-0BBB-2C9F-3F71638C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23" y="1948696"/>
            <a:ext cx="4420081" cy="2592824"/>
          </a:xfrm>
          <a:prstGeom prst="rect">
            <a:avLst/>
          </a:prstGeom>
        </p:spPr>
      </p:pic>
      <p:pic>
        <p:nvPicPr>
          <p:cNvPr id="6" name="Picture 5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877D363F-3103-B0CF-0939-003E3303B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846" y="1924755"/>
            <a:ext cx="4260931" cy="24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43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Results </a:t>
            </a:r>
          </a:p>
          <a:p>
            <a:r>
              <a:rPr lang="en-US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Model comparison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3" name="Google Shape;111;p15">
            <a:extLst>
              <a:ext uri="{FF2B5EF4-FFF2-40B4-BE49-F238E27FC236}">
                <a16:creationId xmlns:a16="http://schemas.microsoft.com/office/drawing/2014/main" id="{D5307324-A960-E0FE-16E2-7B450835F985}"/>
              </a:ext>
            </a:extLst>
          </p:cNvPr>
          <p:cNvGraphicFramePr/>
          <p:nvPr/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A81B40-1BC3-A300-781F-2A4EFB0E4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641298"/>
              </p:ext>
            </p:extLst>
          </p:nvPr>
        </p:nvGraphicFramePr>
        <p:xfrm>
          <a:off x="330288" y="964464"/>
          <a:ext cx="8534556" cy="844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39">
                  <a:extLst>
                    <a:ext uri="{9D8B030D-6E8A-4147-A177-3AD203B41FA5}">
                      <a16:colId xmlns:a16="http://schemas.microsoft.com/office/drawing/2014/main" val="45599189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3045321589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3524015376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593956170"/>
                    </a:ext>
                  </a:extLst>
                </a:gridCol>
              </a:tblGrid>
              <a:tr h="417062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</a:t>
                      </a:r>
                      <a:endParaRPr lang="vi-VN" sz="15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MAE</a:t>
                      </a: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RMSE</a:t>
                      </a: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R-square score</a:t>
                      </a:r>
                    </a:p>
                  </a:txBody>
                  <a:tcPr marT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4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974068"/>
                  </a:ext>
                </a:extLst>
              </a:tr>
              <a:tr h="42698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Stacked LSTM</a:t>
                      </a:r>
                      <a:endParaRPr lang="vi-VN" sz="1600">
                        <a:solidFill>
                          <a:srgbClr val="494949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0.53</a:t>
                      </a:r>
                      <a:endParaRPr lang="vi-VN" sz="16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0.79</a:t>
                      </a:r>
                      <a:endParaRPr lang="vi-VN" sz="16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>
                          <a:solidFill>
                            <a:srgbClr val="494949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0.51</a:t>
                      </a:r>
                      <a:endParaRPr lang="vi-VN" sz="1600" b="0" i="0" u="none" strike="noStrike">
                        <a:solidFill>
                          <a:srgbClr val="494949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32709"/>
                  </a:ext>
                </a:extLst>
              </a:tr>
            </a:tbl>
          </a:graphicData>
        </a:graphic>
      </p:graphicFrame>
      <p:pic>
        <p:nvPicPr>
          <p:cNvPr id="5" name="Picture 4" descr="Không có mô tả.">
            <a:extLst>
              <a:ext uri="{FF2B5EF4-FFF2-40B4-BE49-F238E27FC236}">
                <a16:creationId xmlns:a16="http://schemas.microsoft.com/office/drawing/2014/main" id="{90035BF0-CF90-ACBB-C742-CDCBDD94D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76" t="20335" r="7603" b="31727"/>
          <a:stretch/>
        </p:blipFill>
        <p:spPr>
          <a:xfrm>
            <a:off x="1310639" y="1960571"/>
            <a:ext cx="6232059" cy="2748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EDCA82-5FED-2272-B459-C0FC17793346}"/>
              </a:ext>
            </a:extLst>
          </p:cNvPr>
          <p:cNvSpPr txBox="1"/>
          <p:nvPr/>
        </p:nvSpPr>
        <p:spPr>
          <a:xfrm>
            <a:off x="5516881" y="4098255"/>
            <a:ext cx="2733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Stacked LSTM</a:t>
            </a:r>
          </a:p>
          <a:p>
            <a:r>
              <a:rPr lang="en-US" b="1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Prediction Results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83981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2032C5-02B9-B5EF-B953-8780578E278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4CA473-FA85-8B51-FF8A-F1222879E114}"/>
              </a:ext>
            </a:extLst>
          </p:cNvPr>
          <p:cNvGrpSpPr/>
          <p:nvPr/>
        </p:nvGrpSpPr>
        <p:grpSpPr>
          <a:xfrm>
            <a:off x="5953738" y="0"/>
            <a:ext cx="2008542" cy="1984772"/>
            <a:chOff x="9804705" y="222566"/>
            <a:chExt cx="1418104" cy="1401322"/>
          </a:xfrm>
        </p:grpSpPr>
        <p:sp>
          <p:nvSpPr>
            <p:cNvPr id="3" name="Rounded Rectangle 18">
              <a:extLst>
                <a:ext uri="{FF2B5EF4-FFF2-40B4-BE49-F238E27FC236}">
                  <a16:creationId xmlns:a16="http://schemas.microsoft.com/office/drawing/2014/main" id="{D4FE7B41-3007-D6B5-0BB5-75BEE0A6DDC8}"/>
                </a:ext>
              </a:extLst>
            </p:cNvPr>
            <p:cNvSpPr/>
            <p:nvPr/>
          </p:nvSpPr>
          <p:spPr>
            <a:xfrm rot="2684569">
              <a:off x="9814446" y="222566"/>
              <a:ext cx="1398623" cy="140132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AA9932-F4CA-A3A8-B039-218BA78A7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442" r="22442"/>
            <a:stretch/>
          </p:blipFill>
          <p:spPr>
            <a:xfrm>
              <a:off x="9804705" y="256400"/>
              <a:ext cx="1418104" cy="1350816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321000" y="192751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150" spc="1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Experimentation Results Comparison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ED9DE4-B8C1-E480-150B-2CC2E60250F6}"/>
              </a:ext>
            </a:extLst>
          </p:cNvPr>
          <p:cNvGrpSpPr/>
          <p:nvPr/>
        </p:nvGrpSpPr>
        <p:grpSpPr>
          <a:xfrm>
            <a:off x="7329811" y="1595534"/>
            <a:ext cx="2247837" cy="2197150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ounded Rectangle 18">
              <a:extLst>
                <a:ext uri="{FF2B5EF4-FFF2-40B4-BE49-F238E27FC236}">
                  <a16:creationId xmlns:a16="http://schemas.microsoft.com/office/drawing/2014/main" id="{BDD82024-7B73-2F9A-4C8D-256FCC184649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20E68C-17A4-1B2A-C595-0353E784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309" r="13309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1F3F7-4DF6-8888-97C5-42493BD598AF}"/>
              </a:ext>
            </a:extLst>
          </p:cNvPr>
          <p:cNvGrpSpPr/>
          <p:nvPr/>
        </p:nvGrpSpPr>
        <p:grpSpPr>
          <a:xfrm>
            <a:off x="5913716" y="3341511"/>
            <a:ext cx="1887450" cy="1865114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ed Rectangle 18">
              <a:extLst>
                <a:ext uri="{FF2B5EF4-FFF2-40B4-BE49-F238E27FC236}">
                  <a16:creationId xmlns:a16="http://schemas.microsoft.com/office/drawing/2014/main" id="{142B964A-C08E-7330-C583-6E736395DAFE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2BD205A-6B3A-F49E-6951-EA4556BC4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015" r="15015"/>
            <a:stretch/>
          </p:blipFill>
          <p:spPr>
            <a:xfrm>
              <a:off x="2638594" y="102821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4588172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45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76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Pros and Cons of Each Approach</a:t>
            </a:r>
          </a:p>
        </p:txBody>
      </p: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B55BD95A-B1E8-79C9-DFE9-A13404F4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aphicFrame>
        <p:nvGraphicFramePr>
          <p:cNvPr id="2" name="Google Shape;111;p15">
            <a:extLst>
              <a:ext uri="{FF2B5EF4-FFF2-40B4-BE49-F238E27FC236}">
                <a16:creationId xmlns:a16="http://schemas.microsoft.com/office/drawing/2014/main" id="{75601A34-778A-634C-FA1F-F3BDEEE3C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4631742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Modelling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CP-Solver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Greedy Algorithm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Local Search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306;p22">
            <a:extLst>
              <a:ext uri="{FF2B5EF4-FFF2-40B4-BE49-F238E27FC236}">
                <a16:creationId xmlns:a16="http://schemas.microsoft.com/office/drawing/2014/main" id="{7C5013C8-62D1-6716-CE7D-7BCC827D9661}"/>
              </a:ext>
            </a:extLst>
          </p:cNvPr>
          <p:cNvSpPr/>
          <p:nvPr/>
        </p:nvSpPr>
        <p:spPr>
          <a:xfrm>
            <a:off x="1448237" y="1329180"/>
            <a:ext cx="3576959" cy="258300"/>
          </a:xfrm>
          <a:prstGeom prst="rect">
            <a:avLst/>
          </a:prstGeom>
          <a:solidFill>
            <a:srgbClr val="CC412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PROS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307;p22">
            <a:extLst>
              <a:ext uri="{FF2B5EF4-FFF2-40B4-BE49-F238E27FC236}">
                <a16:creationId xmlns:a16="http://schemas.microsoft.com/office/drawing/2014/main" id="{5F5C851E-8FCE-B4C8-A51A-5240C04A39D7}"/>
              </a:ext>
            </a:extLst>
          </p:cNvPr>
          <p:cNvSpPr txBox="1"/>
          <p:nvPr/>
        </p:nvSpPr>
        <p:spPr>
          <a:xfrm>
            <a:off x="1447162" y="1793979"/>
            <a:ext cx="3576959" cy="67704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Understood phases of a pandemic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Captured basic epidemic dynamics</a:t>
            </a:r>
            <a:endParaRPr sz="12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309;p22">
            <a:extLst>
              <a:ext uri="{FF2B5EF4-FFF2-40B4-BE49-F238E27FC236}">
                <a16:creationId xmlns:a16="http://schemas.microsoft.com/office/drawing/2014/main" id="{3BADCF16-F0AE-92D5-852B-AEEC78E624D2}"/>
              </a:ext>
            </a:extLst>
          </p:cNvPr>
          <p:cNvSpPr txBox="1"/>
          <p:nvPr/>
        </p:nvSpPr>
        <p:spPr>
          <a:xfrm>
            <a:off x="5124252" y="1794129"/>
            <a:ext cx="3689833" cy="67704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Struggled with complex patterns </a:t>
            </a:r>
            <a:b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and unexpected infection waves</a:t>
            </a:r>
            <a:endParaRPr sz="12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312;p22">
            <a:extLst>
              <a:ext uri="{FF2B5EF4-FFF2-40B4-BE49-F238E27FC236}">
                <a16:creationId xmlns:a16="http://schemas.microsoft.com/office/drawing/2014/main" id="{95AD0087-0957-551B-6B56-CEB7C1879FF5}"/>
              </a:ext>
            </a:extLst>
          </p:cNvPr>
          <p:cNvSpPr/>
          <p:nvPr/>
        </p:nvSpPr>
        <p:spPr>
          <a:xfrm>
            <a:off x="5126327" y="1329180"/>
            <a:ext cx="3689833" cy="258300"/>
          </a:xfrm>
          <a:prstGeom prst="rect">
            <a:avLst/>
          </a:prstGeom>
          <a:solidFill>
            <a:srgbClr val="CC412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CONS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313;p22">
            <a:extLst>
              <a:ext uri="{FF2B5EF4-FFF2-40B4-BE49-F238E27FC236}">
                <a16:creationId xmlns:a16="http://schemas.microsoft.com/office/drawing/2014/main" id="{B0C84866-43D4-8FE5-D765-1B116855C2EA}"/>
              </a:ext>
            </a:extLst>
          </p:cNvPr>
          <p:cNvSpPr/>
          <p:nvPr/>
        </p:nvSpPr>
        <p:spPr>
          <a:xfrm>
            <a:off x="352800" y="1793879"/>
            <a:ext cx="990000" cy="677047"/>
          </a:xfrm>
          <a:prstGeom prst="rect">
            <a:avLst/>
          </a:prstGeom>
          <a:solidFill>
            <a:srgbClr val="CC412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SIRV</a:t>
            </a:r>
            <a:endParaRPr sz="13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314;p22">
            <a:extLst>
              <a:ext uri="{FF2B5EF4-FFF2-40B4-BE49-F238E27FC236}">
                <a16:creationId xmlns:a16="http://schemas.microsoft.com/office/drawing/2014/main" id="{193CB4F5-FBA2-690B-7D69-498C06203591}"/>
              </a:ext>
            </a:extLst>
          </p:cNvPr>
          <p:cNvSpPr/>
          <p:nvPr/>
        </p:nvSpPr>
        <p:spPr>
          <a:xfrm>
            <a:off x="352775" y="2543231"/>
            <a:ext cx="990000" cy="677047"/>
          </a:xfrm>
          <a:prstGeom prst="rect">
            <a:avLst/>
          </a:prstGeom>
          <a:solidFill>
            <a:srgbClr val="CC412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ARIMA</a:t>
            </a:r>
            <a:endParaRPr sz="13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315;p22">
            <a:extLst>
              <a:ext uri="{FF2B5EF4-FFF2-40B4-BE49-F238E27FC236}">
                <a16:creationId xmlns:a16="http://schemas.microsoft.com/office/drawing/2014/main" id="{B4CF8351-23F5-8344-F8C6-D40E82A9FD6C}"/>
              </a:ext>
            </a:extLst>
          </p:cNvPr>
          <p:cNvSpPr/>
          <p:nvPr/>
        </p:nvSpPr>
        <p:spPr>
          <a:xfrm>
            <a:off x="359625" y="3323063"/>
            <a:ext cx="990000" cy="677047"/>
          </a:xfrm>
          <a:prstGeom prst="rect">
            <a:avLst/>
          </a:prstGeom>
          <a:solidFill>
            <a:srgbClr val="CC412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br>
              <a:rPr lang="en-US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 sz="13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316;p22">
            <a:extLst>
              <a:ext uri="{FF2B5EF4-FFF2-40B4-BE49-F238E27FC236}">
                <a16:creationId xmlns:a16="http://schemas.microsoft.com/office/drawing/2014/main" id="{D84D9E1C-2B16-D8F8-3280-804D69864ECF}"/>
              </a:ext>
            </a:extLst>
          </p:cNvPr>
          <p:cNvSpPr txBox="1"/>
          <p:nvPr/>
        </p:nvSpPr>
        <p:spPr>
          <a:xfrm>
            <a:off x="5124252" y="2543481"/>
            <a:ext cx="3689833" cy="7003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Did not handle non-linearities and </a:t>
            </a:r>
            <a:b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long-term dependencies well</a:t>
            </a:r>
            <a:endParaRPr sz="12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317;p22">
            <a:extLst>
              <a:ext uri="{FF2B5EF4-FFF2-40B4-BE49-F238E27FC236}">
                <a16:creationId xmlns:a16="http://schemas.microsoft.com/office/drawing/2014/main" id="{AC773171-36D7-387F-0B78-BDCA106DF983}"/>
              </a:ext>
            </a:extLst>
          </p:cNvPr>
          <p:cNvSpPr txBox="1"/>
          <p:nvPr/>
        </p:nvSpPr>
        <p:spPr>
          <a:xfrm>
            <a:off x="1454012" y="2543481"/>
            <a:ext cx="3576959" cy="7003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Captured linear temporal dependencies</a:t>
            </a:r>
            <a:b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Effective in short-term</a:t>
            </a:r>
            <a:endParaRPr sz="12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318;p22">
            <a:extLst>
              <a:ext uri="{FF2B5EF4-FFF2-40B4-BE49-F238E27FC236}">
                <a16:creationId xmlns:a16="http://schemas.microsoft.com/office/drawing/2014/main" id="{C4D6DF51-CB29-777D-C004-4F2E8B91A523}"/>
              </a:ext>
            </a:extLst>
          </p:cNvPr>
          <p:cNvSpPr txBox="1"/>
          <p:nvPr/>
        </p:nvSpPr>
        <p:spPr>
          <a:xfrm>
            <a:off x="5117402" y="3322238"/>
            <a:ext cx="3689833" cy="7003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May be improved to handle </a:t>
            </a:r>
            <a:b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additional features better</a:t>
            </a:r>
            <a:endParaRPr sz="12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319;p22">
            <a:extLst>
              <a:ext uri="{FF2B5EF4-FFF2-40B4-BE49-F238E27FC236}">
                <a16:creationId xmlns:a16="http://schemas.microsoft.com/office/drawing/2014/main" id="{D4D1485B-838E-C712-0ADD-E56625D43050}"/>
              </a:ext>
            </a:extLst>
          </p:cNvPr>
          <p:cNvSpPr txBox="1"/>
          <p:nvPr/>
        </p:nvSpPr>
        <p:spPr>
          <a:xfrm>
            <a:off x="1447162" y="3322238"/>
            <a:ext cx="3576959" cy="70039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Captured temporal and spatiotemporal dependencies well</a:t>
            </a:r>
            <a:endParaRPr sz="12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8020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FA523-BAA2-2E1B-593A-7EAB092A5BAA}"/>
              </a:ext>
            </a:extLst>
          </p:cNvPr>
          <p:cNvSpPr/>
          <p:nvPr/>
        </p:nvSpPr>
        <p:spPr>
          <a:xfrm>
            <a:off x="-119380" y="-144780"/>
            <a:ext cx="9555480" cy="543306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4" name="Google Shape;514;p28"/>
          <p:cNvSpPr/>
          <p:nvPr/>
        </p:nvSpPr>
        <p:spPr>
          <a:xfrm>
            <a:off x="0" y="649050"/>
            <a:ext cx="134100" cy="3845400"/>
          </a:xfrm>
          <a:prstGeom prst="rect">
            <a:avLst/>
          </a:prstGeom>
          <a:solidFill>
            <a:srgbClr val="98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8"/>
          <p:cNvSpPr txBox="1"/>
          <p:nvPr/>
        </p:nvSpPr>
        <p:spPr>
          <a:xfrm>
            <a:off x="1670950" y="1019175"/>
            <a:ext cx="5761200" cy="3057600"/>
          </a:xfrm>
          <a:prstGeom prst="rect">
            <a:avLst/>
          </a:prstGeom>
          <a:solidFill>
            <a:srgbClr val="9A0D0D">
              <a:alpha val="7000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2398800" y="1972800"/>
            <a:ext cx="4346400" cy="107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5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5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797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Overview of models in use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ECE29A-DFD3-A17A-01CB-21244336CF21}"/>
              </a:ext>
            </a:extLst>
          </p:cNvPr>
          <p:cNvSpPr/>
          <p:nvPr/>
        </p:nvSpPr>
        <p:spPr>
          <a:xfrm>
            <a:off x="532797" y="1151562"/>
            <a:ext cx="8229600" cy="475488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Models</a:t>
            </a:r>
            <a:endParaRPr lang="vi-V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E87AAC-44DA-A7C6-2FE1-B053E6EAE7B5}"/>
              </a:ext>
            </a:extLst>
          </p:cNvPr>
          <p:cNvGrpSpPr/>
          <p:nvPr/>
        </p:nvGrpSpPr>
        <p:grpSpPr>
          <a:xfrm>
            <a:off x="532797" y="1733131"/>
            <a:ext cx="8229600" cy="822960"/>
            <a:chOff x="457200" y="1648724"/>
            <a:chExt cx="8226645" cy="8229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A96B32-7C3A-B2ED-EABD-3DD96376D546}"/>
                </a:ext>
              </a:extLst>
            </p:cNvPr>
            <p:cNvSpPr/>
            <p:nvPr/>
          </p:nvSpPr>
          <p:spPr>
            <a:xfrm>
              <a:off x="457200" y="1648724"/>
              <a:ext cx="2743200" cy="822960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Compartmental Models</a:t>
              </a:r>
              <a:endParaRPr lang="vi-VN" b="1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86A36E-9B6E-816E-A058-826F0B3B5DDB}"/>
                </a:ext>
              </a:extLst>
            </p:cNvPr>
            <p:cNvSpPr/>
            <p:nvPr/>
          </p:nvSpPr>
          <p:spPr>
            <a:xfrm>
              <a:off x="3334605" y="1648724"/>
              <a:ext cx="5349240" cy="822960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Includes </a:t>
              </a:r>
              <a:r>
                <a:rPr lang="en-US" b="1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SIR </a:t>
              </a:r>
              <a:r>
                <a:rPr lang="en-US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(Susceptible – Infectious – Recovered) model </a:t>
              </a:r>
              <a:br>
                <a:rPr lang="en-US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</a:br>
              <a:r>
                <a:rPr lang="en-US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and other derivatives.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2CEF81-6AC5-8720-F33B-BCD96A6BC3F3}"/>
              </a:ext>
            </a:extLst>
          </p:cNvPr>
          <p:cNvGrpSpPr/>
          <p:nvPr/>
        </p:nvGrpSpPr>
        <p:grpSpPr>
          <a:xfrm>
            <a:off x="532797" y="2656157"/>
            <a:ext cx="8229599" cy="822960"/>
            <a:chOff x="457200" y="1648724"/>
            <a:chExt cx="8226645" cy="822960"/>
          </a:xfrm>
          <a:solidFill>
            <a:srgbClr val="F0EAF5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1296B-7E8C-6792-8E00-36A581CF6FFE}"/>
                </a:ext>
              </a:extLst>
            </p:cNvPr>
            <p:cNvSpPr/>
            <p:nvPr/>
          </p:nvSpPr>
          <p:spPr>
            <a:xfrm>
              <a:off x="457200" y="1648724"/>
              <a:ext cx="2743200" cy="822960"/>
            </a:xfrm>
            <a:prstGeom prst="rect">
              <a:avLst/>
            </a:prstGeom>
            <a:grpFill/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Deep Learning Models</a:t>
              </a:r>
              <a:endParaRPr lang="vi-VN" b="1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C04CDB-D4C4-127A-BD9E-207BB9A5CD32}"/>
                </a:ext>
              </a:extLst>
            </p:cNvPr>
            <p:cNvSpPr/>
            <p:nvPr/>
          </p:nvSpPr>
          <p:spPr>
            <a:xfrm>
              <a:off x="3334605" y="1648724"/>
              <a:ext cx="5349240" cy="822960"/>
            </a:xfrm>
            <a:prstGeom prst="rect">
              <a:avLst/>
            </a:prstGeom>
            <a:grpFill/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Recurrent Neural Networks, Long-Short Term Memory, Gated Recurrent Unit, Stacked LSTM and Convolutional LSTM.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A4FAF7-6854-8201-C398-B95197901D95}"/>
              </a:ext>
            </a:extLst>
          </p:cNvPr>
          <p:cNvGrpSpPr/>
          <p:nvPr/>
        </p:nvGrpSpPr>
        <p:grpSpPr>
          <a:xfrm>
            <a:off x="532797" y="3594626"/>
            <a:ext cx="8229599" cy="822960"/>
            <a:chOff x="457200" y="1648724"/>
            <a:chExt cx="8226645" cy="822960"/>
          </a:xfrm>
          <a:solidFill>
            <a:srgbClr val="F4FAED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25FF05-4265-2BD9-FF78-FA6D5994CB30}"/>
                </a:ext>
              </a:extLst>
            </p:cNvPr>
            <p:cNvSpPr/>
            <p:nvPr/>
          </p:nvSpPr>
          <p:spPr>
            <a:xfrm>
              <a:off x="457200" y="1648724"/>
              <a:ext cx="2743200" cy="822960"/>
            </a:xfrm>
            <a:prstGeom prst="rect">
              <a:avLst/>
            </a:prstGeom>
            <a:grpFill/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ARIMA Model</a:t>
              </a:r>
              <a:endParaRPr lang="vi-VN" b="1">
                <a:solidFill>
                  <a:srgbClr val="4949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280178-95EE-D8EE-13FE-D2CBDCB5AAE8}"/>
                </a:ext>
              </a:extLst>
            </p:cNvPr>
            <p:cNvSpPr/>
            <p:nvPr/>
          </p:nvSpPr>
          <p:spPr>
            <a:xfrm>
              <a:off x="3334605" y="1648724"/>
              <a:ext cx="5349240" cy="822960"/>
            </a:xfrm>
            <a:prstGeom prst="rect">
              <a:avLst/>
            </a:prstGeom>
            <a:grpFill/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err="1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a.k.a</a:t>
              </a:r>
              <a:r>
                <a:rPr lang="en-US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 </a:t>
              </a:r>
              <a:r>
                <a:rPr lang="en-US" err="1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AutoRegressive</a:t>
              </a:r>
              <a:r>
                <a:rPr lang="en-US">
                  <a:solidFill>
                    <a:srgbClr val="494949"/>
                  </a:solidFill>
                  <a:latin typeface="Open Sans"/>
                  <a:ea typeface="+mn-lt"/>
                  <a:cs typeface="+mn-lt"/>
                </a:rPr>
                <a:t> Integrated Moving Average</a:t>
              </a:r>
            </a:p>
          </p:txBody>
        </p:sp>
      </p:grpSp>
      <p:graphicFrame>
        <p:nvGraphicFramePr>
          <p:cNvPr id="4" name="Google Shape;111;p15">
            <a:extLst>
              <a:ext uri="{FF2B5EF4-FFF2-40B4-BE49-F238E27FC236}">
                <a16:creationId xmlns:a16="http://schemas.microsoft.com/office/drawing/2014/main" id="{6825C612-8CEE-BC7A-9705-9F2B1C7374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518681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EB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Google Shape;115;p15">
            <a:extLst>
              <a:ext uri="{FF2B5EF4-FFF2-40B4-BE49-F238E27FC236}">
                <a16:creationId xmlns:a16="http://schemas.microsoft.com/office/drawing/2014/main" id="{83C78243-8C52-C497-08B1-DCFECBE23572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148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5D6F54-8B00-70AB-2372-07511897894D}"/>
              </a:ext>
            </a:extLst>
          </p:cNvPr>
          <p:cNvSpPr/>
          <p:nvPr/>
        </p:nvSpPr>
        <p:spPr>
          <a:xfrm>
            <a:off x="324549" y="1755909"/>
            <a:ext cx="8567583" cy="2108573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ctr"/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E0232D-73A3-9E8B-7214-57ED477100E5}"/>
              </a:ext>
            </a:extLst>
          </p:cNvPr>
          <p:cNvSpPr/>
          <p:nvPr/>
        </p:nvSpPr>
        <p:spPr>
          <a:xfrm>
            <a:off x="324548" y="1755907"/>
            <a:ext cx="8567583" cy="523219"/>
          </a:xfrm>
          <a:prstGeom prst="rect">
            <a:avLst/>
          </a:prstGeom>
          <a:solidFill>
            <a:schemeClr val="accent4">
              <a:alpha val="10000"/>
            </a:schemeClr>
          </a:solidFill>
          <a:ln w="15875">
            <a:solidFill>
              <a:schemeClr val="bg2">
                <a:alpha val="2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2000" rIns="91440" bIns="45720" rtlCol="0" anchor="t" anchorCtr="0"/>
          <a:lstStyle/>
          <a:p>
            <a:pPr algn="ctr"/>
            <a:r>
              <a:rPr lang="en-US" sz="25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Population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81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Overview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Overview of models in use</a:t>
            </a:r>
            <a:endParaRPr lang="vi-VN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ED2294-0D6D-E378-1B62-B0801DF551C9}"/>
              </a:ext>
            </a:extLst>
          </p:cNvPr>
          <p:cNvSpPr/>
          <p:nvPr/>
        </p:nvSpPr>
        <p:spPr>
          <a:xfrm>
            <a:off x="683733" y="2531855"/>
            <a:ext cx="1904722" cy="998553"/>
          </a:xfrm>
          <a:prstGeom prst="rect">
            <a:avLst/>
          </a:prstGeom>
          <a:solidFill>
            <a:srgbClr val="00B0F0">
              <a:alpha val="20000"/>
            </a:srgbClr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500" b="1" u="sng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S</a:t>
            </a:r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usceptible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926F05-C6ED-9D8C-450D-DEE470BC55EF}"/>
              </a:ext>
            </a:extLst>
          </p:cNvPr>
          <p:cNvSpPr/>
          <p:nvPr/>
        </p:nvSpPr>
        <p:spPr>
          <a:xfrm>
            <a:off x="3655979" y="2531855"/>
            <a:ext cx="1904722" cy="998553"/>
          </a:xfrm>
          <a:prstGeom prst="rect">
            <a:avLst/>
          </a:prstGeom>
          <a:solidFill>
            <a:srgbClr val="F0EAF5"/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500" b="1" u="sng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I</a:t>
            </a:r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nfected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31C61C-1DA4-2039-8D50-776DE2D87166}"/>
              </a:ext>
            </a:extLst>
          </p:cNvPr>
          <p:cNvSpPr/>
          <p:nvPr/>
        </p:nvSpPr>
        <p:spPr>
          <a:xfrm>
            <a:off x="6628225" y="2531855"/>
            <a:ext cx="1904722" cy="998553"/>
          </a:xfrm>
          <a:prstGeom prst="rect">
            <a:avLst/>
          </a:prstGeom>
          <a:solidFill>
            <a:srgbClr val="F4FAED"/>
          </a:solidFill>
          <a:ln w="15875">
            <a:solidFill>
              <a:schemeClr val="bg2">
                <a:alpha val="61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500" b="1" u="sng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R</a:t>
            </a:r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ecovered</a:t>
            </a:r>
            <a:endParaRPr lang="vi-VN" b="1">
              <a:solidFill>
                <a:srgbClr val="4949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68927B-4A15-0A70-CA2C-3A8C9C56BAC6}"/>
              </a:ext>
            </a:extLst>
          </p:cNvPr>
          <p:cNvSpPr txBox="1"/>
          <p:nvPr/>
        </p:nvSpPr>
        <p:spPr>
          <a:xfrm>
            <a:off x="324548" y="4171650"/>
            <a:ext cx="8567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rgbClr val="49494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i="1"/>
              <a:t>The SIR model: Partitioning the population into “compartments”</a:t>
            </a:r>
            <a:endParaRPr lang="en-US" i="1">
              <a:sym typeface="Open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A2CC52-4ABD-1D9F-C562-20B1B4988C7A}"/>
              </a:ext>
            </a:extLst>
          </p:cNvPr>
          <p:cNvSpPr txBox="1"/>
          <p:nvPr/>
        </p:nvSpPr>
        <p:spPr>
          <a:xfrm>
            <a:off x="269300" y="1164624"/>
            <a:ext cx="5133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rgbClr val="49494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l"/>
            <a:r>
              <a:rPr lang="en-US" sz="1600" b="1"/>
              <a:t>Traditional compartmental models:</a:t>
            </a:r>
            <a:endParaRPr lang="en-US" sz="1600" b="1">
              <a:sym typeface="Open San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A1F58A-AAD2-5C9C-5F5E-A1EBE9DE0E3A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588455" y="3031132"/>
            <a:ext cx="1067524" cy="0"/>
          </a:xfrm>
          <a:prstGeom prst="straightConnector1">
            <a:avLst/>
          </a:prstGeom>
          <a:ln w="50800">
            <a:solidFill>
              <a:srgbClr val="0070C0">
                <a:alpha val="8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4E322C-EF12-56A1-ED88-E6A6EED1400F}"/>
              </a:ext>
            </a:extLst>
          </p:cNvPr>
          <p:cNvCxnSpPr>
            <a:cxnSpLocks/>
          </p:cNvCxnSpPr>
          <p:nvPr/>
        </p:nvCxnSpPr>
        <p:spPr>
          <a:xfrm>
            <a:off x="5560701" y="3042398"/>
            <a:ext cx="1067524" cy="0"/>
          </a:xfrm>
          <a:prstGeom prst="straightConnector1">
            <a:avLst/>
          </a:prstGeom>
          <a:ln w="50800">
            <a:solidFill>
              <a:srgbClr val="0070C0">
                <a:alpha val="8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Google Shape;111;p15">
            <a:extLst>
              <a:ext uri="{FF2B5EF4-FFF2-40B4-BE49-F238E27FC236}">
                <a16:creationId xmlns:a16="http://schemas.microsoft.com/office/drawing/2014/main" id="{8128EBE2-ED03-236E-DB19-CC5707E521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518681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EB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Google Shape;115;p15">
            <a:extLst>
              <a:ext uri="{FF2B5EF4-FFF2-40B4-BE49-F238E27FC236}">
                <a16:creationId xmlns:a16="http://schemas.microsoft.com/office/drawing/2014/main" id="{D8F84CA9-52FF-796C-BE74-BA7360C3F706}"/>
              </a:ext>
            </a:extLst>
          </p:cNvPr>
          <p:cNvSpPr txBox="1"/>
          <p:nvPr/>
        </p:nvSpPr>
        <p:spPr>
          <a:xfrm>
            <a:off x="7756356" y="4792224"/>
            <a:ext cx="329601" cy="3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2188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756356" y="4792225"/>
            <a:ext cx="329601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6"/>
            <a:ext cx="8502000" cy="73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Problem Overview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7946DB6-D288-379E-A69B-FD736A9BB296}"/>
              </a:ext>
            </a:extLst>
          </p:cNvPr>
          <p:cNvGrpSpPr/>
          <p:nvPr/>
        </p:nvGrpSpPr>
        <p:grpSpPr>
          <a:xfrm>
            <a:off x="402526" y="3543298"/>
            <a:ext cx="8415392" cy="989897"/>
            <a:chOff x="389464" y="3528790"/>
            <a:chExt cx="8415392" cy="864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BA3CE8-DB0F-0839-2DDD-E952BC8EDF38}"/>
                </a:ext>
              </a:extLst>
            </p:cNvPr>
            <p:cNvSpPr/>
            <p:nvPr/>
          </p:nvSpPr>
          <p:spPr>
            <a:xfrm>
              <a:off x="389464" y="3528790"/>
              <a:ext cx="1476000" cy="864000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14000"/>
                </a:lnSpc>
              </a:pPr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Times New Roman"/>
                </a:rPr>
                <a:t>Goals</a:t>
              </a:r>
              <a:endParaRPr lang="en-US" b="1">
                <a:solidFill>
                  <a:srgbClr val="494949"/>
                </a:solidFill>
                <a:latin typeface="Open San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AFE2E1-A5D4-6B8A-A20C-C278F906A1E6}"/>
                </a:ext>
              </a:extLst>
            </p:cNvPr>
            <p:cNvSpPr/>
            <p:nvPr/>
          </p:nvSpPr>
          <p:spPr>
            <a:xfrm>
              <a:off x="1964856" y="3528790"/>
              <a:ext cx="6840000" cy="864000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Evaluate model performance in predicting infection cases.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Explain how government policies and real-life events influence the pandemic's spread and prediction outcomes.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A64807-EE96-547D-A93F-2B9440B869F0}"/>
              </a:ext>
            </a:extLst>
          </p:cNvPr>
          <p:cNvGrpSpPr/>
          <p:nvPr/>
        </p:nvGrpSpPr>
        <p:grpSpPr>
          <a:xfrm>
            <a:off x="402526" y="2370490"/>
            <a:ext cx="8415392" cy="989897"/>
            <a:chOff x="389464" y="2587790"/>
            <a:chExt cx="8415392" cy="864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EE264F-8AD1-E27F-955C-0C3E41DD5932}"/>
                </a:ext>
              </a:extLst>
            </p:cNvPr>
            <p:cNvSpPr/>
            <p:nvPr/>
          </p:nvSpPr>
          <p:spPr>
            <a:xfrm>
              <a:off x="389464" y="2587790"/>
              <a:ext cx="1476000" cy="864000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14000"/>
                </a:lnSpc>
              </a:pPr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Output</a:t>
              </a: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278C4F-B3F9-16E0-16CE-3941BEC45082}"/>
                </a:ext>
              </a:extLst>
            </p:cNvPr>
            <p:cNvSpPr/>
            <p:nvPr/>
          </p:nvSpPr>
          <p:spPr>
            <a:xfrm>
              <a:off x="1964856" y="2587790"/>
              <a:ext cx="6840000" cy="864000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Predict the number of COVID-19 cases over the next seven days.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0643D4D-55A6-8DF3-CB51-413EB3B95336}"/>
              </a:ext>
            </a:extLst>
          </p:cNvPr>
          <p:cNvGrpSpPr/>
          <p:nvPr/>
        </p:nvGrpSpPr>
        <p:grpSpPr>
          <a:xfrm>
            <a:off x="402526" y="1197681"/>
            <a:ext cx="8415392" cy="989897"/>
            <a:chOff x="389464" y="1695619"/>
            <a:chExt cx="8415392" cy="864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4F4D27-5070-629B-79C8-3C814BB15EFC}"/>
                </a:ext>
              </a:extLst>
            </p:cNvPr>
            <p:cNvSpPr/>
            <p:nvPr/>
          </p:nvSpPr>
          <p:spPr>
            <a:xfrm>
              <a:off x="389464" y="1695619"/>
              <a:ext cx="1476000" cy="864000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14000"/>
                </a:lnSpc>
              </a:pPr>
              <a:r>
                <a:rPr lang="en-US" b="1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Input</a:t>
              </a:r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213389-47DF-3310-6C68-C26416F292AE}"/>
                </a:ext>
              </a:extLst>
            </p:cNvPr>
            <p:cNvSpPr/>
            <p:nvPr/>
          </p:nvSpPr>
          <p:spPr>
            <a:xfrm>
              <a:off x="1964856" y="1695619"/>
              <a:ext cx="6840000" cy="864000"/>
            </a:xfrm>
            <a:prstGeom prst="rect">
              <a:avLst/>
            </a:prstGeom>
            <a:solidFill>
              <a:srgbClr val="00B0F0">
                <a:alpha val="10000"/>
              </a:srgbClr>
            </a:solidFill>
            <a:ln w="15875">
              <a:solidFill>
                <a:schemeClr val="bg2">
                  <a:alpha val="61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Daily reported COVID-19 cases in a region.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rgbClr val="494949"/>
                  </a:solidFill>
                  <a:latin typeface="Open Sans"/>
                  <a:ea typeface="Open Sans"/>
                  <a:cs typeface="Open Sans"/>
                </a:rPr>
                <a:t>Additional features: death counts, vaccination details, etc. </a:t>
              </a:r>
            </a:p>
          </p:txBody>
        </p:sp>
      </p:grpSp>
      <p:graphicFrame>
        <p:nvGraphicFramePr>
          <p:cNvPr id="6" name="Google Shape;111;p15">
            <a:extLst>
              <a:ext uri="{FF2B5EF4-FFF2-40B4-BE49-F238E27FC236}">
                <a16:creationId xmlns:a16="http://schemas.microsoft.com/office/drawing/2014/main" id="{68777597-2D78-6C96-7C59-8C8C2737DE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3645685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68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D5E59E-1C64-F764-B51D-8CD9FAEEE74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Google Shape;117;p15">
            <a:extLst>
              <a:ext uri="{FF2B5EF4-FFF2-40B4-BE49-F238E27FC236}">
                <a16:creationId xmlns:a16="http://schemas.microsoft.com/office/drawing/2014/main" id="{F3B81A15-33CC-FD5C-10FB-825FF4C6E637}"/>
              </a:ext>
            </a:extLst>
          </p:cNvPr>
          <p:cNvSpPr txBox="1"/>
          <p:nvPr/>
        </p:nvSpPr>
        <p:spPr>
          <a:xfrm>
            <a:off x="275280" y="1827706"/>
            <a:ext cx="8502000" cy="120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Collection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With Exploration and Visualisation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D3A895-1C65-2A3E-337E-FE938197084F}"/>
              </a:ext>
            </a:extLst>
          </p:cNvPr>
          <p:cNvGrpSpPr/>
          <p:nvPr/>
        </p:nvGrpSpPr>
        <p:grpSpPr>
          <a:xfrm>
            <a:off x="7851732" y="-213239"/>
            <a:ext cx="2401656" cy="2373235"/>
            <a:chOff x="6368010" y="1966701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18">
              <a:extLst>
                <a:ext uri="{FF2B5EF4-FFF2-40B4-BE49-F238E27FC236}">
                  <a16:creationId xmlns:a16="http://schemas.microsoft.com/office/drawing/2014/main" id="{4072FC0E-508F-7BCC-3BC4-332015548D27}"/>
                </a:ext>
              </a:extLst>
            </p:cNvPr>
            <p:cNvSpPr/>
            <p:nvPr/>
          </p:nvSpPr>
          <p:spPr>
            <a:xfrm rot="2684569">
              <a:off x="6406962" y="1966701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7C6A5E-154C-E05E-1D7E-DBAB0F56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952" r="14952"/>
            <a:stretch/>
          </p:blipFill>
          <p:spPr>
            <a:xfrm>
              <a:off x="6368010" y="2040597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ED9DE4-B8C1-E480-150B-2CC2E60250F6}"/>
              </a:ext>
            </a:extLst>
          </p:cNvPr>
          <p:cNvGrpSpPr/>
          <p:nvPr/>
        </p:nvGrpSpPr>
        <p:grpSpPr>
          <a:xfrm>
            <a:off x="7765796" y="3389587"/>
            <a:ext cx="2934801" cy="2868624"/>
            <a:chOff x="1029093" y="99368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ounded Rectangle 18">
              <a:extLst>
                <a:ext uri="{FF2B5EF4-FFF2-40B4-BE49-F238E27FC236}">
                  <a16:creationId xmlns:a16="http://schemas.microsoft.com/office/drawing/2014/main" id="{BDD82024-7B73-2F9A-4C8D-256FCC184649}"/>
                </a:ext>
              </a:extLst>
            </p:cNvPr>
            <p:cNvSpPr/>
            <p:nvPr/>
          </p:nvSpPr>
          <p:spPr>
            <a:xfrm rot="2684569">
              <a:off x="1056836" y="99368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20E68C-17A4-1B2A-C595-0353E784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140" r="22140"/>
            <a:stretch/>
          </p:blipFill>
          <p:spPr>
            <a:xfrm>
              <a:off x="1029093" y="1054261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71F3F7-4DF6-8888-97C5-42493BD598AF}"/>
              </a:ext>
            </a:extLst>
          </p:cNvPr>
          <p:cNvGrpSpPr/>
          <p:nvPr/>
        </p:nvGrpSpPr>
        <p:grpSpPr>
          <a:xfrm>
            <a:off x="6358059" y="1735313"/>
            <a:ext cx="2146080" cy="2120683"/>
            <a:chOff x="2638594" y="954316"/>
            <a:chExt cx="2994211" cy="2958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ounded Rectangle 18">
              <a:extLst>
                <a:ext uri="{FF2B5EF4-FFF2-40B4-BE49-F238E27FC236}">
                  <a16:creationId xmlns:a16="http://schemas.microsoft.com/office/drawing/2014/main" id="{142B964A-C08E-7330-C583-6E736395DAFE}"/>
                </a:ext>
              </a:extLst>
            </p:cNvPr>
            <p:cNvSpPr/>
            <p:nvPr/>
          </p:nvSpPr>
          <p:spPr>
            <a:xfrm rot="2684569">
              <a:off x="2677547" y="954316"/>
              <a:ext cx="2953078" cy="29587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2BD205A-6B3A-F49E-6951-EA4556BC4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406" r="16406"/>
            <a:stretch/>
          </p:blipFill>
          <p:spPr>
            <a:xfrm>
              <a:off x="2638594" y="1028212"/>
              <a:ext cx="2994211" cy="2852139"/>
            </a:xfrm>
            <a:custGeom>
              <a:avLst/>
              <a:gdLst>
                <a:gd name="connsiteX0" fmla="*/ 2389232 w 4883829"/>
                <a:gd name="connsiteY0" fmla="*/ 150 h 4883829"/>
                <a:gd name="connsiteX1" fmla="*/ 2844264 w 4883829"/>
                <a:gd name="connsiteY1" fmla="*/ 177230 h 4883829"/>
                <a:gd name="connsiteX2" fmla="*/ 4687139 w 4883829"/>
                <a:gd name="connsiteY2" fmla="*/ 1942261 h 4883829"/>
                <a:gd name="connsiteX3" fmla="*/ 4706600 w 4883829"/>
                <a:gd name="connsiteY3" fmla="*/ 2844264 h 4883829"/>
                <a:gd name="connsiteX4" fmla="*/ 2941569 w 4883829"/>
                <a:gd name="connsiteY4" fmla="*/ 4687139 h 4883829"/>
                <a:gd name="connsiteX5" fmla="*/ 2039566 w 4883829"/>
                <a:gd name="connsiteY5" fmla="*/ 4706600 h 4883829"/>
                <a:gd name="connsiteX6" fmla="*/ 196692 w 4883829"/>
                <a:gd name="connsiteY6" fmla="*/ 2941569 h 4883829"/>
                <a:gd name="connsiteX7" fmla="*/ 177230 w 4883829"/>
                <a:gd name="connsiteY7" fmla="*/ 2039566 h 4883829"/>
                <a:gd name="connsiteX8" fmla="*/ 1942261 w 4883829"/>
                <a:gd name="connsiteY8" fmla="*/ 196692 h 4883829"/>
                <a:gd name="connsiteX9" fmla="*/ 2389232 w 4883829"/>
                <a:gd name="connsiteY9" fmla="*/ 150 h 48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829" h="4883829">
                  <a:moveTo>
                    <a:pt x="2389232" y="150"/>
                  </a:moveTo>
                  <a:cubicBezTo>
                    <a:pt x="2552462" y="-3372"/>
                    <a:pt x="2717036" y="55377"/>
                    <a:pt x="2844264" y="177230"/>
                  </a:cubicBezTo>
                  <a:lnTo>
                    <a:pt x="4687139" y="1942261"/>
                  </a:lnTo>
                  <a:cubicBezTo>
                    <a:pt x="4941594" y="2185968"/>
                    <a:pt x="4950307" y="2589809"/>
                    <a:pt x="4706600" y="2844264"/>
                  </a:cubicBezTo>
                  <a:lnTo>
                    <a:pt x="2941569" y="4687139"/>
                  </a:lnTo>
                  <a:cubicBezTo>
                    <a:pt x="2697862" y="4941594"/>
                    <a:pt x="2294022" y="4950307"/>
                    <a:pt x="2039566" y="4706600"/>
                  </a:cubicBezTo>
                  <a:lnTo>
                    <a:pt x="196692" y="2941569"/>
                  </a:lnTo>
                  <a:cubicBezTo>
                    <a:pt x="-57764" y="2697862"/>
                    <a:pt x="-66477" y="2294022"/>
                    <a:pt x="177230" y="2039566"/>
                  </a:cubicBezTo>
                  <a:lnTo>
                    <a:pt x="1942261" y="196692"/>
                  </a:lnTo>
                  <a:cubicBezTo>
                    <a:pt x="2064114" y="69464"/>
                    <a:pt x="2226001" y="3672"/>
                    <a:pt x="2389232" y="15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7998283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352775" y="4770300"/>
            <a:ext cx="83973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8085956" y="4843063"/>
            <a:ext cx="0" cy="22140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/>
          <p:nvPr/>
        </p:nvSpPr>
        <p:spPr>
          <a:xfrm>
            <a:off x="7858257" y="4792225"/>
            <a:ext cx="22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sz="9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324550" y="824275"/>
            <a:ext cx="8502000" cy="0"/>
          </a:xfrm>
          <a:prstGeom prst="straightConnector1">
            <a:avLst/>
          </a:prstGeom>
          <a:noFill/>
          <a:ln w="9525" cap="flat" cmpd="sng">
            <a:solidFill>
              <a:srgbClr val="4949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5"/>
          <p:cNvSpPr txBox="1"/>
          <p:nvPr/>
        </p:nvSpPr>
        <p:spPr>
          <a:xfrm>
            <a:off x="269300" y="12975"/>
            <a:ext cx="85020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Data Collection and Exploration</a:t>
            </a:r>
            <a:endParaRPr sz="2600" b="1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Scraping Data from Official Sites</a:t>
            </a: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Picture 75" descr="A red and black logo&#10;&#10;Description automatically generated">
            <a:extLst>
              <a:ext uri="{FF2B5EF4-FFF2-40B4-BE49-F238E27FC236}">
                <a16:creationId xmlns:a16="http://schemas.microsoft.com/office/drawing/2014/main" id="{FFB5534B-60F0-30FC-C993-B46B5462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58" y="4818015"/>
            <a:ext cx="704274" cy="2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73A99-6120-9459-8CDF-566AD84FE9ED}"/>
              </a:ext>
            </a:extLst>
          </p:cNvPr>
          <p:cNvSpPr txBox="1"/>
          <p:nvPr/>
        </p:nvSpPr>
        <p:spPr>
          <a:xfrm>
            <a:off x="664421" y="911151"/>
            <a:ext cx="7815158" cy="222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Data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Vietnamese Ministry of Health COVID-19 data portal - Hanoi case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Google COVID-19 Mobility Reports - Movement trends by location type</a:t>
            </a:r>
          </a:p>
          <a:p>
            <a:endParaRPr lang="en-US" sz="1000">
              <a:solidFill>
                <a:srgbClr val="494949"/>
              </a:solidFill>
              <a:latin typeface="Open Sans"/>
              <a:ea typeface="Open Sans"/>
              <a:cs typeface="Open Sans"/>
            </a:endParaRPr>
          </a:p>
          <a:p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Time period: </a:t>
            </a:r>
            <a:r>
              <a:rPr lang="en-US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2020-2022 (3 years)</a:t>
            </a:r>
          </a:p>
          <a:p>
            <a:endParaRPr lang="en-US" sz="1000">
              <a:solidFill>
                <a:srgbClr val="494949"/>
              </a:solidFill>
              <a:latin typeface="Open Sans"/>
              <a:ea typeface="Open Sans"/>
              <a:cs typeface="Open Sans"/>
            </a:endParaRPr>
          </a:p>
          <a:p>
            <a:pPr>
              <a:spcAft>
                <a:spcPts val="400"/>
              </a:spcAft>
            </a:pPr>
            <a:r>
              <a:rPr lang="en-US" b="1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Rationale: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Analyze policy impact on Hanoi case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494949"/>
                </a:solidFill>
                <a:latin typeface="Open Sans"/>
                <a:ea typeface="Open Sans"/>
                <a:cs typeface="Open Sans"/>
              </a:rPr>
              <a:t>Understand policy evolution in response to the pandemic (using mobility trends).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solidFill>
                <a:srgbClr val="49494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054657-F56B-A19B-19A0-FDFA64B93555}"/>
              </a:ext>
            </a:extLst>
          </p:cNvPr>
          <p:cNvGrpSpPr/>
          <p:nvPr/>
        </p:nvGrpSpPr>
        <p:grpSpPr>
          <a:xfrm>
            <a:off x="915851" y="3096535"/>
            <a:ext cx="6942406" cy="1493739"/>
            <a:chOff x="837025" y="3003039"/>
            <a:chExt cx="7374785" cy="158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E3E26C-24F2-26A9-3162-48C4895DE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20" b="3376"/>
            <a:stretch/>
          </p:blipFill>
          <p:spPr>
            <a:xfrm>
              <a:off x="4440438" y="3003039"/>
              <a:ext cx="3771372" cy="15867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9303D6-99D6-A10C-70C7-40C5D7D2B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025" y="3003040"/>
              <a:ext cx="2819695" cy="1586770"/>
            </a:xfrm>
            <a:prstGeom prst="rect">
              <a:avLst/>
            </a:prstGeom>
          </p:spPr>
        </p:pic>
      </p:grpSp>
      <p:graphicFrame>
        <p:nvGraphicFramePr>
          <p:cNvPr id="9" name="Google Shape;111;p15">
            <a:extLst>
              <a:ext uri="{FF2B5EF4-FFF2-40B4-BE49-F238E27FC236}">
                <a16:creationId xmlns:a16="http://schemas.microsoft.com/office/drawing/2014/main" id="{5DFCD7AD-E374-DDE6-CCBB-8C37847DD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620896"/>
              </p:ext>
            </p:extLst>
          </p:nvPr>
        </p:nvGraphicFramePr>
        <p:xfrm>
          <a:off x="393894" y="4801385"/>
          <a:ext cx="7362462" cy="304775"/>
        </p:xfrm>
        <a:graphic>
          <a:graphicData uri="http://schemas.openxmlformats.org/drawingml/2006/table">
            <a:tbl>
              <a:tblPr>
                <a:noFill/>
                <a:tableStyleId>{111398CC-31EC-4942-A7E2-ADA29DBD9D4A}</a:tableStyleId>
              </a:tblPr>
              <a:tblGrid>
                <a:gridCol w="122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Overview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Collection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</a:t>
                      </a:r>
                      <a:endParaRPr lang="en-US"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Conclusion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81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16" ma:contentTypeDescription="Create a new document." ma:contentTypeScope="" ma:versionID="c1f29843e8ac4d45406af06b52520b3c">
  <xsd:schema xmlns:xsd="http://www.w3.org/2001/XMLSchema" xmlns:xs="http://www.w3.org/2001/XMLSchema" xmlns:p="http://schemas.microsoft.com/office/2006/metadata/properties" xmlns:ns3="c80d803b-ee30-4cf1-8997-d5dbef288d47" xmlns:ns4="1c1e4822-5b82-4cb4-a39e-28e929ec74cb" targetNamespace="http://schemas.microsoft.com/office/2006/metadata/properties" ma:root="true" ma:fieldsID="538e848a4ef82a849cbeb2e47d53969a" ns3:_="" ns4:_="">
    <xsd:import namespace="c80d803b-ee30-4cf1-8997-d5dbef288d47"/>
    <xsd:import namespace="1c1e4822-5b82-4cb4-a39e-28e929ec74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ServiceLocation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e4822-5b82-4cb4-a39e-28e929ec74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FCBADC-0085-4B35-A737-BD331BA8C6B0}">
  <ds:schemaRefs>
    <ds:schemaRef ds:uri="1c1e4822-5b82-4cb4-a39e-28e929ec74cb"/>
    <ds:schemaRef ds:uri="c80d803b-ee30-4cf1-8997-d5dbef288d4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727F44-09BC-401A-8366-AB33171C9E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1827F3-E21A-4C39-8D87-82FAACAE38A1}">
  <ds:schemaRefs>
    <ds:schemaRef ds:uri="1c1e4822-5b82-4cb4-a39e-28e929ec74cb"/>
    <ds:schemaRef ds:uri="c80d803b-ee30-4cf1-8997-d5dbef288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46</Slides>
  <Notes>40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Simple Light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Nguyễn</dc:creator>
  <cp:revision>2</cp:revision>
  <dcterms:modified xsi:type="dcterms:W3CDTF">2024-06-24T16:02:10Z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